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84"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70" d="100"/>
          <a:sy n="70" d="100"/>
        </p:scale>
        <p:origin x="1164" y="76"/>
      </p:cViewPr>
      <p:guideLst>
        <p:guide orient="horz" pos="2160"/>
        <p:guide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1430" tIns="45715" rIns="91430" bIns="45715" rtlCol="0"/>
          <a:lstStyle>
            <a:lvl1pPr algn="r">
              <a:defRPr sz="1200"/>
            </a:lvl1pPr>
          </a:lstStyle>
          <a:p>
            <a:fld id="{9726607B-02B2-4661-8E98-B21074635C9F}" type="datetimeFigureOut">
              <a:rPr kumimoji="1" lang="ja-JP" altLang="en-US" smtClean="0"/>
              <a:t>2020/2/20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0" tIns="45715" rIns="91430" bIns="45715" rtlCol="0" anchor="b"/>
          <a:lstStyle>
            <a:lvl1pPr algn="r">
              <a:defRPr sz="1200"/>
            </a:lvl1pPr>
          </a:lstStyle>
          <a:p>
            <a:fld id="{031C8595-9AA0-4DFF-915E-9E3FE615DBEA}" type="slidenum">
              <a:rPr kumimoji="1" lang="ja-JP" altLang="en-US" smtClean="0"/>
              <a:t>‹#›</a:t>
            </a:fld>
            <a:endParaRPr kumimoji="1" lang="ja-JP" altLang="en-US"/>
          </a:p>
        </p:txBody>
      </p:sp>
    </p:spTree>
    <p:extLst>
      <p:ext uri="{BB962C8B-B14F-4D97-AF65-F5344CB8AC3E}">
        <p14:creationId xmlns:p14="http://schemas.microsoft.com/office/powerpoint/2010/main" val="378210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1</a:t>
            </a:fld>
            <a:endParaRPr kumimoji="1" lang="ja-JP" altLang="en-US"/>
          </a:p>
        </p:txBody>
      </p:sp>
    </p:spTree>
    <p:extLst>
      <p:ext uri="{BB962C8B-B14F-4D97-AF65-F5344CB8AC3E}">
        <p14:creationId xmlns:p14="http://schemas.microsoft.com/office/powerpoint/2010/main" val="208808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FEE7178-BD5F-4125-8454-5CE4A1755D40}"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491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66E1D1-9A4E-4089-94A5-6AB975AD8878}"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245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DB85E9-118B-4B2B-A5E2-E3A0C56ED6C7}"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56326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75669C-C854-4675-8E3C-9D456561B3C2}"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3531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6301502-9B33-48FC-8528-CD78ED11ED75}" type="datetime1">
              <a:rPr kumimoji="1" lang="ja-JP" altLang="en-US" smtClean="0"/>
              <a:t>2020/2/20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4015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0B3208-2EFC-469B-BA9E-7D1EC576DAF1}" type="datetime1">
              <a:rPr kumimoji="1" lang="ja-JP" altLang="en-US" smtClean="0"/>
              <a:t>2020/2/20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360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FEF1F6-27A7-4BA1-B726-79F812FF25BD}" type="datetime1">
              <a:rPr kumimoji="1" lang="ja-JP" altLang="en-US" smtClean="0"/>
              <a:t>2020/2/20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18542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D6B314-5022-4723-B363-9BC76689940B}" type="datetime1">
              <a:rPr kumimoji="1" lang="ja-JP" altLang="en-US" smtClean="0"/>
              <a:t>2020/2/20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91038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45175-2670-4A7A-B182-02ED4AD3CC9A}" type="datetime1">
              <a:rPr kumimoji="1" lang="ja-JP" altLang="en-US" smtClean="0"/>
              <a:t>2020/2/20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0719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202B39-2606-46F9-8411-6F8D05C26C8F}" type="datetime1">
              <a:rPr kumimoji="1" lang="ja-JP" altLang="en-US" smtClean="0"/>
              <a:t>2020/2/20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7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A86E09-93EB-4A1E-BF45-7F11F4684410}" type="datetime1">
              <a:rPr kumimoji="1" lang="ja-JP" altLang="en-US" smtClean="0"/>
              <a:t>2020/2/20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0122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EA57-BD9E-4825-A9C0-BC18E318B106}" type="datetime1">
              <a:rPr kumimoji="1" lang="ja-JP" altLang="en-US" smtClean="0"/>
              <a:t>2020/2/20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9483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7492482" y="4498239"/>
            <a:ext cx="1502228" cy="19550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b="1">
                <a:solidFill>
                  <a:schemeClr val="tx1"/>
                </a:solidFill>
              </a:rPr>
              <a:t>相談支援専門員</a:t>
            </a:r>
          </a:p>
          <a:p>
            <a:pPr algn="ctr"/>
            <a:r>
              <a:rPr lang="ja-JP" altLang="en-US" sz="1000" b="1">
                <a:solidFill>
                  <a:schemeClr val="tx1"/>
                </a:solidFill>
              </a:rPr>
              <a:t>配置要件更新</a:t>
            </a:r>
            <a:endParaRPr lang="ja-JP" altLang="en-US" sz="1000" b="1">
              <a:solidFill>
                <a:srgbClr val="000000"/>
              </a:solidFill>
              <a:latin typeface="Arial" charset="0"/>
            </a:endParaRPr>
          </a:p>
          <a:p>
            <a:pPr algn="ctr" fontAlgn="base">
              <a:lnSpc>
                <a:spcPts val="500"/>
              </a:lnSpc>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r>
              <a:rPr lang="ja-JP" altLang="en-US" sz="1000" b="1">
                <a:solidFill>
                  <a:srgbClr val="000000"/>
                </a:solidFill>
                <a:latin typeface="Arial" charset="0"/>
              </a:rPr>
              <a:t>引き続き相談支援専門員として配置可</a:t>
            </a: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en-US" altLang="ja-JP" sz="1000" b="1">
              <a:solidFill>
                <a:srgbClr val="000000"/>
              </a:solidFill>
              <a:latin typeface="Arial" charset="0"/>
            </a:endParaRPr>
          </a:p>
        </p:txBody>
      </p:sp>
      <p:sp>
        <p:nvSpPr>
          <p:cNvPr id="56" name="正方形/長方形 55"/>
          <p:cNvSpPr/>
          <p:nvPr/>
        </p:nvSpPr>
        <p:spPr>
          <a:xfrm>
            <a:off x="374521" y="4425190"/>
            <a:ext cx="3027295" cy="123093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endParaRPr lang="ja-JP" altLang="en-US" sz="1023" b="1">
              <a:solidFill>
                <a:schemeClr val="tx1"/>
              </a:solidFill>
            </a:endParaRPr>
          </a:p>
          <a:p>
            <a:pPr algn="ctr"/>
            <a:r>
              <a:rPr lang="ja-JP" altLang="en-US" sz="1023" b="1">
                <a:solidFill>
                  <a:schemeClr val="tx1"/>
                </a:solidFill>
              </a:rPr>
              <a:t>相談支援専門員としての配置要件</a:t>
            </a:r>
            <a:endParaRPr lang="en-US" altLang="ja-JP" sz="1023" b="1" dirty="0">
              <a:solidFill>
                <a:schemeClr val="tx1"/>
              </a:solidFill>
            </a:endParaRPr>
          </a:p>
        </p:txBody>
      </p:sp>
      <p:sp>
        <p:nvSpPr>
          <p:cNvPr id="2" name="タイトル 1"/>
          <p:cNvSpPr>
            <a:spLocks noGrp="1"/>
          </p:cNvSpPr>
          <p:nvPr>
            <p:ph type="title"/>
          </p:nvPr>
        </p:nvSpPr>
        <p:spPr>
          <a:xfrm>
            <a:off x="374521" y="233793"/>
            <a:ext cx="8042740" cy="417571"/>
          </a:xfrm>
          <a:noFill/>
          <a:ln>
            <a:noFill/>
          </a:ln>
        </p:spPr>
        <p:txBody>
          <a:bodyPr>
            <a:noAutofit/>
          </a:bodyPr>
          <a:lstStyle/>
          <a:p>
            <a:r>
              <a:rPr lang="ja-JP" altLang="en-US" sz="2045" b="1" dirty="0">
                <a:latin typeface="ＤＦ特太ゴシック体" panose="020B0509000000000000" pitchFamily="49" charset="-128"/>
                <a:ea typeface="ＤＦ特太ゴシック体" panose="020B0509000000000000" pitchFamily="49" charset="-128"/>
              </a:rPr>
              <a:t>相談支援専門員の研修制度の見直しについて</a:t>
            </a:r>
          </a:p>
        </p:txBody>
      </p:sp>
      <p:sp>
        <p:nvSpPr>
          <p:cNvPr id="5" name="正方形/長方形 4"/>
          <p:cNvSpPr/>
          <p:nvPr/>
        </p:nvSpPr>
        <p:spPr>
          <a:xfrm>
            <a:off x="444075" y="2979531"/>
            <a:ext cx="1064066" cy="715686"/>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dirty="0">
                <a:solidFill>
                  <a:schemeClr val="tx1"/>
                </a:solidFill>
              </a:rPr>
              <a:t>実務経験要件</a:t>
            </a:r>
            <a:endParaRPr lang="en-US" altLang="ja-JP" sz="1023" b="1" dirty="0">
              <a:solidFill>
                <a:schemeClr val="tx1"/>
              </a:solidFill>
            </a:endParaRPr>
          </a:p>
        </p:txBody>
      </p:sp>
      <p:sp>
        <p:nvSpPr>
          <p:cNvPr id="6" name="正方形/長方形 5"/>
          <p:cNvSpPr/>
          <p:nvPr/>
        </p:nvSpPr>
        <p:spPr>
          <a:xfrm>
            <a:off x="1996856" y="3029024"/>
            <a:ext cx="1352974" cy="66655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chemeClr val="tx1"/>
                </a:solidFill>
              </a:rPr>
              <a:t>研修修了要件</a:t>
            </a:r>
            <a:endParaRPr lang="en-US" altLang="ja-JP" sz="937" b="1">
              <a:solidFill>
                <a:schemeClr val="tx1"/>
              </a:solidFill>
            </a:endParaRPr>
          </a:p>
          <a:p>
            <a:pPr algn="ctr">
              <a:lnSpc>
                <a:spcPts val="500"/>
              </a:lnSpc>
            </a:pPr>
            <a:endParaRPr lang="ja-JP" altLang="en-US" sz="937">
              <a:solidFill>
                <a:schemeClr val="tx1"/>
              </a:solidFill>
            </a:endParaRPr>
          </a:p>
          <a:p>
            <a:pPr algn="ctr"/>
            <a:r>
              <a:rPr lang="ja-JP" altLang="en-US" sz="937">
                <a:solidFill>
                  <a:schemeClr val="tx1"/>
                </a:solidFill>
              </a:rPr>
              <a:t>初任者研修</a:t>
            </a:r>
            <a:r>
              <a:rPr lang="en-US" altLang="ja-JP" sz="937">
                <a:solidFill>
                  <a:schemeClr val="tx1"/>
                </a:solidFill>
                <a:latin typeface="+mn-ea"/>
              </a:rPr>
              <a:t>(31.5h)</a:t>
            </a:r>
            <a:endParaRPr lang="ja-JP" altLang="en-US" sz="937" dirty="0">
              <a:solidFill>
                <a:schemeClr val="tx1"/>
              </a:solidFill>
              <a:latin typeface="+mn-ea"/>
            </a:endParaRPr>
          </a:p>
        </p:txBody>
      </p:sp>
      <p:sp>
        <p:nvSpPr>
          <p:cNvPr id="8" name="正方形/長方形 7"/>
          <p:cNvSpPr/>
          <p:nvPr/>
        </p:nvSpPr>
        <p:spPr>
          <a:xfrm>
            <a:off x="5371463" y="3029024"/>
            <a:ext cx="1828013" cy="66619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solidFill>
                  <a:schemeClr val="tx1"/>
                </a:solidFill>
              </a:rPr>
              <a:t>５年毎に現任研修を修了</a:t>
            </a:r>
          </a:p>
          <a:p>
            <a:pPr algn="ctr">
              <a:lnSpc>
                <a:spcPts val="600"/>
              </a:lnSpc>
            </a:pPr>
            <a:endParaRPr lang="ja-JP" altLang="en-US" sz="1023" dirty="0">
              <a:solidFill>
                <a:schemeClr val="tx1"/>
              </a:solidFill>
            </a:endParaRPr>
          </a:p>
          <a:p>
            <a:pPr algn="ctr"/>
            <a:r>
              <a:rPr lang="ja-JP" altLang="en-US" sz="1023" spc="-80" dirty="0">
                <a:solidFill>
                  <a:schemeClr val="tx1"/>
                </a:solidFill>
              </a:rPr>
              <a:t>相談支援従事者</a:t>
            </a:r>
            <a:r>
              <a:rPr lang="ja-JP" altLang="en-US" sz="1023" spc="-80" dirty="0" smtClean="0">
                <a:solidFill>
                  <a:schemeClr val="tx1"/>
                </a:solidFill>
              </a:rPr>
              <a:t>現任研修</a:t>
            </a:r>
            <a:r>
              <a:rPr lang="en-US" altLang="ja-JP" sz="1023" dirty="0" smtClean="0">
                <a:solidFill>
                  <a:schemeClr val="tx1"/>
                </a:solidFill>
                <a:latin typeface="+mn-ea"/>
              </a:rPr>
              <a:t>(</a:t>
            </a:r>
            <a:r>
              <a:rPr lang="en-US" altLang="ja-JP" sz="1023" dirty="0">
                <a:solidFill>
                  <a:schemeClr val="tx1"/>
                </a:solidFill>
                <a:latin typeface="+mn-ea"/>
              </a:rPr>
              <a:t>18h)</a:t>
            </a:r>
          </a:p>
        </p:txBody>
      </p:sp>
      <p:sp>
        <p:nvSpPr>
          <p:cNvPr id="14" name="正方形/長方形 13"/>
          <p:cNvSpPr/>
          <p:nvPr/>
        </p:nvSpPr>
        <p:spPr>
          <a:xfrm>
            <a:off x="1975331" y="4498237"/>
            <a:ext cx="1374499" cy="84900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a:solidFill>
                  <a:schemeClr val="tx1"/>
                </a:solidFill>
              </a:rPr>
              <a:t>研修修了要件</a:t>
            </a:r>
          </a:p>
          <a:p>
            <a:pPr algn="ctr">
              <a:lnSpc>
                <a:spcPts val="600"/>
              </a:lnSpc>
            </a:pPr>
            <a:endParaRPr lang="ja-JP" altLang="en-US" sz="937">
              <a:solidFill>
                <a:schemeClr val="tx1"/>
              </a:solidFill>
            </a:endParaRPr>
          </a:p>
          <a:p>
            <a:pPr algn="ctr"/>
            <a:r>
              <a:rPr lang="ja-JP" altLang="en-US" sz="937">
                <a:solidFill>
                  <a:schemeClr val="tx1"/>
                </a:solidFill>
              </a:rPr>
              <a:t>初任者研修</a:t>
            </a:r>
            <a:r>
              <a:rPr lang="en-US" altLang="ja-JP" sz="937">
                <a:solidFill>
                  <a:schemeClr val="tx1"/>
                </a:solidFill>
                <a:latin typeface="+mn-ea"/>
              </a:rPr>
              <a:t>(42.5h)</a:t>
            </a:r>
            <a:endParaRPr lang="en-US" altLang="ja-JP" sz="937" dirty="0">
              <a:solidFill>
                <a:schemeClr val="tx1"/>
              </a:solidFill>
              <a:latin typeface="+mn-ea"/>
            </a:endParaRPr>
          </a:p>
          <a:p>
            <a:pPr algn="ctr"/>
            <a:r>
              <a:rPr lang="en-US" altLang="ja-JP" sz="900" b="1">
                <a:solidFill>
                  <a:srgbClr val="FF0000"/>
                </a:solidFill>
              </a:rPr>
              <a:t>【</a:t>
            </a:r>
            <a:r>
              <a:rPr lang="ja-JP" altLang="en-US" sz="900" b="1">
                <a:solidFill>
                  <a:srgbClr val="FF0000"/>
                </a:solidFill>
              </a:rPr>
              <a:t>カリキュラム改定</a:t>
            </a:r>
            <a:r>
              <a:rPr lang="en-US" altLang="ja-JP" sz="900" b="1">
                <a:solidFill>
                  <a:srgbClr val="FF0000"/>
                </a:solidFill>
              </a:rPr>
              <a:t>】</a:t>
            </a:r>
          </a:p>
        </p:txBody>
      </p:sp>
      <p:sp>
        <p:nvSpPr>
          <p:cNvPr id="7" name="正方形/長方形 6"/>
          <p:cNvSpPr/>
          <p:nvPr/>
        </p:nvSpPr>
        <p:spPr>
          <a:xfrm>
            <a:off x="1996857" y="2593514"/>
            <a:ext cx="5218436" cy="27160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　（任意研修）</a:t>
            </a:r>
          </a:p>
        </p:txBody>
      </p:sp>
      <p:sp>
        <p:nvSpPr>
          <p:cNvPr id="16" name="正方形/長方形 15"/>
          <p:cNvSpPr/>
          <p:nvPr/>
        </p:nvSpPr>
        <p:spPr>
          <a:xfrm>
            <a:off x="1996856" y="4026521"/>
            <a:ext cx="5202620" cy="3086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専門コース別研修（任意研修）</a:t>
            </a:r>
            <a:endParaRPr lang="en-US" altLang="ja-JP" sz="937" dirty="0">
              <a:solidFill>
                <a:schemeClr val="tx1"/>
              </a:solidFill>
            </a:endParaRPr>
          </a:p>
          <a:p>
            <a:pPr algn="ctr"/>
            <a:r>
              <a:rPr lang="en-US" altLang="ja-JP" sz="800">
                <a:solidFill>
                  <a:schemeClr val="tx1"/>
                </a:solidFill>
              </a:rPr>
              <a:t>※</a:t>
            </a:r>
            <a:r>
              <a:rPr lang="ja-JP" altLang="en-US" sz="800">
                <a:solidFill>
                  <a:schemeClr val="tx1"/>
                </a:solidFill>
              </a:rPr>
              <a:t>今後カリキュラム改定や一部必須化及び主任</a:t>
            </a:r>
            <a:r>
              <a:rPr lang="ja-JP" altLang="en-US" sz="800" dirty="0">
                <a:solidFill>
                  <a:schemeClr val="tx1"/>
                </a:solidFill>
              </a:rPr>
              <a:t>研修受講</a:t>
            </a:r>
            <a:r>
              <a:rPr lang="ja-JP" altLang="en-US" sz="800">
                <a:solidFill>
                  <a:schemeClr val="tx1"/>
                </a:solidFill>
              </a:rPr>
              <a:t>の要件化について</a:t>
            </a:r>
            <a:r>
              <a:rPr lang="ja-JP" altLang="en-US" sz="800" dirty="0">
                <a:solidFill>
                  <a:schemeClr val="tx1"/>
                </a:solidFill>
              </a:rPr>
              <a:t>検討</a:t>
            </a:r>
            <a:endParaRPr lang="en-US" altLang="ja-JP" sz="800" dirty="0">
              <a:solidFill>
                <a:schemeClr val="tx1"/>
              </a:solidFill>
            </a:endParaRPr>
          </a:p>
        </p:txBody>
      </p:sp>
      <p:sp>
        <p:nvSpPr>
          <p:cNvPr id="50" name="角丸四角形 49"/>
          <p:cNvSpPr/>
          <p:nvPr/>
        </p:nvSpPr>
        <p:spPr>
          <a:xfrm>
            <a:off x="374520" y="2593514"/>
            <a:ext cx="1440000" cy="324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363" b="1" dirty="0" smtClean="0">
                <a:latin typeface="ＤＦ特太ゴシック体" panose="020B0509000000000000" pitchFamily="49" charset="-128"/>
                <a:ea typeface="ＤＦ特太ゴシック体" panose="020B0509000000000000" pitchFamily="49" charset="-128"/>
              </a:rPr>
              <a:t>令和元年度まで</a:t>
            </a:r>
            <a:endParaRPr lang="ja-JP" altLang="en-US" sz="1363" b="1" dirty="0">
              <a:latin typeface="ＤＦ特太ゴシック体" panose="020B0509000000000000" pitchFamily="49" charset="-128"/>
              <a:ea typeface="ＤＦ特太ゴシック体" panose="020B0509000000000000" pitchFamily="49" charset="-128"/>
            </a:endParaRPr>
          </a:p>
        </p:txBody>
      </p:sp>
      <p:sp>
        <p:nvSpPr>
          <p:cNvPr id="51" name="加算記号 50"/>
          <p:cNvSpPr/>
          <p:nvPr/>
        </p:nvSpPr>
        <p:spPr>
          <a:xfrm>
            <a:off x="1541625" y="3152714"/>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2" name="AutoShape 10"/>
          <p:cNvSpPr>
            <a:spLocks noChangeArrowheads="1"/>
          </p:cNvSpPr>
          <p:nvPr/>
        </p:nvSpPr>
        <p:spPr bwMode="auto">
          <a:xfrm rot="5400000">
            <a:off x="7091456" y="3246745"/>
            <a:ext cx="509047" cy="18125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53" name="加算記号 52"/>
          <p:cNvSpPr/>
          <p:nvPr/>
        </p:nvSpPr>
        <p:spPr>
          <a:xfrm>
            <a:off x="4884310" y="3145529"/>
            <a:ext cx="434802" cy="39087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4" name="Rectangle 7"/>
          <p:cNvSpPr>
            <a:spLocks noChangeArrowheads="1"/>
          </p:cNvSpPr>
          <p:nvPr/>
        </p:nvSpPr>
        <p:spPr bwMode="auto">
          <a:xfrm>
            <a:off x="3709357" y="3014925"/>
            <a:ext cx="1151124" cy="66753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して配置可</a:t>
            </a:r>
            <a:endParaRPr lang="ja-JP" altLang="en-US" sz="1023" b="1" dirty="0">
              <a:solidFill>
                <a:srgbClr val="000000"/>
              </a:solidFill>
              <a:latin typeface="Arial" charset="0"/>
            </a:endParaRPr>
          </a:p>
        </p:txBody>
      </p:sp>
      <p:sp>
        <p:nvSpPr>
          <p:cNvPr id="57" name="加算記号 56"/>
          <p:cNvSpPr/>
          <p:nvPr/>
        </p:nvSpPr>
        <p:spPr>
          <a:xfrm>
            <a:off x="2689224" y="2704633"/>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58" name="正方形/長方形 57"/>
          <p:cNvSpPr/>
          <p:nvPr/>
        </p:nvSpPr>
        <p:spPr>
          <a:xfrm>
            <a:off x="438002" y="4485394"/>
            <a:ext cx="1070139" cy="860203"/>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a:solidFill>
                  <a:schemeClr val="tx1"/>
                </a:solidFill>
              </a:rPr>
              <a:t>実務経験要件</a:t>
            </a:r>
            <a:endParaRPr lang="en-US" altLang="ja-JP" sz="1023" b="1" dirty="0">
              <a:solidFill>
                <a:schemeClr val="tx1"/>
              </a:solidFill>
            </a:endParaRPr>
          </a:p>
        </p:txBody>
      </p:sp>
      <p:sp>
        <p:nvSpPr>
          <p:cNvPr id="59" name="角丸四角形 58"/>
          <p:cNvSpPr/>
          <p:nvPr/>
        </p:nvSpPr>
        <p:spPr>
          <a:xfrm>
            <a:off x="374520" y="4026521"/>
            <a:ext cx="1440000" cy="324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63" b="1" dirty="0" smtClean="0">
                <a:latin typeface="ＤＦ特太ゴシック体" panose="020B0509000000000000" pitchFamily="49" charset="-128"/>
                <a:ea typeface="ＤＦ特太ゴシック体" panose="020B0509000000000000" pitchFamily="49" charset="-128"/>
              </a:rPr>
              <a:t>令和２年度から</a:t>
            </a:r>
            <a:endParaRPr lang="ja-JP" altLang="en-US" sz="1363" b="1" dirty="0">
              <a:latin typeface="ＤＦ特太ゴシック体" panose="020B0509000000000000" pitchFamily="49" charset="-128"/>
              <a:ea typeface="ＤＦ特太ゴシック体" panose="020B0509000000000000" pitchFamily="49" charset="-128"/>
            </a:endParaRPr>
          </a:p>
        </p:txBody>
      </p:sp>
      <p:sp>
        <p:nvSpPr>
          <p:cNvPr id="61" name="加算記号 60"/>
          <p:cNvSpPr/>
          <p:nvPr/>
        </p:nvSpPr>
        <p:spPr>
          <a:xfrm>
            <a:off x="1546466" y="4695682"/>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62" name="AutoShape 10"/>
          <p:cNvSpPr>
            <a:spLocks noChangeArrowheads="1"/>
          </p:cNvSpPr>
          <p:nvPr/>
        </p:nvSpPr>
        <p:spPr bwMode="auto">
          <a:xfrm rot="5400000">
            <a:off x="7104043" y="4818793"/>
            <a:ext cx="499689" cy="14683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7" name="正方形/長方形 66"/>
          <p:cNvSpPr/>
          <p:nvPr/>
        </p:nvSpPr>
        <p:spPr>
          <a:xfrm>
            <a:off x="5121539" y="5731560"/>
            <a:ext cx="2077937" cy="70142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dirty="0">
                <a:solidFill>
                  <a:srgbClr val="FF0000"/>
                </a:solidFill>
              </a:rPr>
              <a:t>主任相談支援専門員研修</a:t>
            </a:r>
            <a:r>
              <a:rPr lang="en-US" altLang="ja-JP" sz="937" b="1" dirty="0">
                <a:solidFill>
                  <a:srgbClr val="FF0000"/>
                </a:solidFill>
              </a:rPr>
              <a:t>(30h)</a:t>
            </a:r>
            <a:endParaRPr lang="ja-JP" altLang="en-US" sz="937" b="1" dirty="0">
              <a:solidFill>
                <a:srgbClr val="FF0000"/>
              </a:solidFill>
            </a:endParaRPr>
          </a:p>
          <a:p>
            <a:pPr algn="ctr"/>
            <a:r>
              <a:rPr lang="en-US" altLang="ja-JP" sz="937" b="1" dirty="0">
                <a:solidFill>
                  <a:srgbClr val="FF0000"/>
                </a:solidFill>
              </a:rPr>
              <a:t>【</a:t>
            </a:r>
            <a:r>
              <a:rPr lang="ja-JP" altLang="en-US" sz="937" b="1" dirty="0">
                <a:solidFill>
                  <a:srgbClr val="FF0000"/>
                </a:solidFill>
              </a:rPr>
              <a:t>研修創設</a:t>
            </a:r>
            <a:r>
              <a:rPr lang="en-US" altLang="ja-JP" sz="937" b="1" dirty="0" smtClean="0">
                <a:solidFill>
                  <a:srgbClr val="FF0000"/>
                </a:solidFill>
              </a:rPr>
              <a:t>】</a:t>
            </a:r>
          </a:p>
          <a:p>
            <a:pPr algn="ctr"/>
            <a:r>
              <a:rPr lang="en-US" altLang="ja-JP" sz="937" b="1" smtClean="0">
                <a:solidFill>
                  <a:srgbClr val="FF0000"/>
                </a:solidFill>
              </a:rPr>
              <a:t>※</a:t>
            </a:r>
            <a:r>
              <a:rPr lang="ja-JP" altLang="en-US" sz="937" b="1" smtClean="0">
                <a:solidFill>
                  <a:srgbClr val="FF0000"/>
                </a:solidFill>
              </a:rPr>
              <a:t>東京都</a:t>
            </a:r>
            <a:r>
              <a:rPr lang="ja-JP" altLang="en-US" sz="937" b="1" dirty="0" smtClean="0">
                <a:solidFill>
                  <a:srgbClr val="FF0000"/>
                </a:solidFill>
              </a:rPr>
              <a:t>では令和元年度から実施</a:t>
            </a:r>
            <a:endParaRPr lang="en-US" altLang="ja-JP" sz="937" b="1" dirty="0">
              <a:solidFill>
                <a:srgbClr val="FF0000"/>
              </a:solidFill>
            </a:endParaRPr>
          </a:p>
        </p:txBody>
      </p:sp>
      <p:sp>
        <p:nvSpPr>
          <p:cNvPr id="69" name="Rectangle 7"/>
          <p:cNvSpPr>
            <a:spLocks noChangeArrowheads="1"/>
          </p:cNvSpPr>
          <p:nvPr/>
        </p:nvSpPr>
        <p:spPr bwMode="auto">
          <a:xfrm>
            <a:off x="7567130" y="5703567"/>
            <a:ext cx="1371600" cy="699282"/>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77898" tIns="38950" rIns="77898" bIns="38950" anchor="ctr"/>
          <a:lstStyle/>
          <a:p>
            <a:pPr algn="ctr" fontAlgn="base">
              <a:spcBef>
                <a:spcPct val="0"/>
              </a:spcBef>
              <a:spcAft>
                <a:spcPct val="0"/>
              </a:spcAft>
            </a:pPr>
            <a:r>
              <a:rPr lang="ja-JP" altLang="en-US" sz="1023" b="1" dirty="0">
                <a:solidFill>
                  <a:srgbClr val="000000"/>
                </a:solidFill>
                <a:latin typeface="Arial" charset="0"/>
              </a:rPr>
              <a:t>主任</a:t>
            </a: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a:solidFill>
                  <a:srgbClr val="000000"/>
                </a:solidFill>
                <a:latin typeface="Arial" charset="0"/>
              </a:rPr>
              <a:t>として配置可</a:t>
            </a:r>
            <a:endParaRPr lang="ja-JP" altLang="en-US" sz="1023" b="1" dirty="0">
              <a:solidFill>
                <a:srgbClr val="000000"/>
              </a:solidFill>
              <a:latin typeface="Arial" charset="0"/>
            </a:endParaRPr>
          </a:p>
        </p:txBody>
      </p:sp>
      <p:sp>
        <p:nvSpPr>
          <p:cNvPr id="71" name="加算記号 70"/>
          <p:cNvSpPr/>
          <p:nvPr/>
        </p:nvSpPr>
        <p:spPr>
          <a:xfrm>
            <a:off x="5685537" y="5369874"/>
            <a:ext cx="372078" cy="32273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74" name="AutoShape 10"/>
          <p:cNvSpPr>
            <a:spLocks noChangeArrowheads="1"/>
          </p:cNvSpPr>
          <p:nvPr/>
        </p:nvSpPr>
        <p:spPr bwMode="auto">
          <a:xfrm rot="5400000">
            <a:off x="3320239" y="3271142"/>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76" name="正方形/長方形 75"/>
          <p:cNvSpPr/>
          <p:nvPr/>
        </p:nvSpPr>
        <p:spPr>
          <a:xfrm>
            <a:off x="5343459" y="4485393"/>
            <a:ext cx="1871834" cy="8602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a:solidFill>
                  <a:schemeClr val="tx1"/>
                </a:solidFill>
              </a:rPr>
              <a:t>５年毎に現任研修を修了</a:t>
            </a:r>
            <a:endParaRPr lang="en-US" altLang="ja-JP" sz="937">
              <a:solidFill>
                <a:schemeClr val="tx1"/>
              </a:solidFill>
            </a:endParaRPr>
          </a:p>
          <a:p>
            <a:pPr algn="ctr"/>
            <a:r>
              <a:rPr lang="en-US" altLang="ja-JP" sz="937" b="1">
                <a:solidFill>
                  <a:srgbClr val="FF0000"/>
                </a:solidFill>
              </a:rPr>
              <a:t>【</a:t>
            </a:r>
            <a:r>
              <a:rPr lang="ja-JP" altLang="en-US" sz="937" b="1">
                <a:solidFill>
                  <a:srgbClr val="FF0000"/>
                </a:solidFill>
              </a:rPr>
              <a:t>現任研修受講に係る</a:t>
            </a:r>
          </a:p>
          <a:p>
            <a:pPr algn="ctr"/>
            <a:r>
              <a:rPr lang="ja-JP" altLang="en-US" sz="937" b="1">
                <a:solidFill>
                  <a:srgbClr val="FF0000"/>
                </a:solidFill>
              </a:rPr>
              <a:t>実務経験要件を新設</a:t>
            </a:r>
            <a:r>
              <a:rPr lang="en-US" altLang="ja-JP" sz="937" b="1" baseline="30000">
                <a:solidFill>
                  <a:srgbClr val="FF0000"/>
                </a:solidFill>
              </a:rPr>
              <a:t>※</a:t>
            </a:r>
            <a:r>
              <a:rPr lang="ja-JP" altLang="en-US" sz="937" b="1" baseline="30000">
                <a:solidFill>
                  <a:srgbClr val="FF0000"/>
                </a:solidFill>
              </a:rPr>
              <a:t>１</a:t>
            </a:r>
            <a:r>
              <a:rPr lang="en-US" altLang="ja-JP" sz="937" b="1">
                <a:solidFill>
                  <a:srgbClr val="FF0000"/>
                </a:solidFill>
              </a:rPr>
              <a:t>】</a:t>
            </a:r>
            <a:endParaRPr lang="ja-JP" altLang="en-US" sz="937" b="1">
              <a:solidFill>
                <a:srgbClr val="FF0000"/>
              </a:solidFill>
            </a:endParaRPr>
          </a:p>
          <a:p>
            <a:pPr algn="ctr">
              <a:lnSpc>
                <a:spcPts val="600"/>
              </a:lnSpc>
            </a:pPr>
            <a:endParaRPr lang="en-US" altLang="ja-JP" sz="937">
              <a:solidFill>
                <a:schemeClr val="tx1"/>
              </a:solidFill>
            </a:endParaRPr>
          </a:p>
          <a:p>
            <a:pPr algn="ctr"/>
            <a:r>
              <a:rPr lang="ja-JP" altLang="en-US" sz="937">
                <a:solidFill>
                  <a:schemeClr val="tx1"/>
                </a:solidFill>
              </a:rPr>
              <a:t>相談支援従事者現任研修</a:t>
            </a:r>
            <a:endParaRPr lang="en-US" altLang="ja-JP" sz="937" b="1" dirty="0">
              <a:solidFill>
                <a:srgbClr val="FF0000"/>
              </a:solidFill>
            </a:endParaRPr>
          </a:p>
          <a:p>
            <a:pPr algn="ctr"/>
            <a:r>
              <a:rPr lang="en-US" altLang="ja-JP" sz="937" b="1">
                <a:solidFill>
                  <a:srgbClr val="FF0000"/>
                </a:solidFill>
              </a:rPr>
              <a:t>【</a:t>
            </a:r>
            <a:r>
              <a:rPr lang="ja-JP" altLang="en-US" sz="937" b="1">
                <a:solidFill>
                  <a:srgbClr val="FF0000"/>
                </a:solidFill>
              </a:rPr>
              <a:t>カリキュラム改定</a:t>
            </a:r>
            <a:r>
              <a:rPr lang="en-US" altLang="ja-JP" sz="937" b="1">
                <a:solidFill>
                  <a:srgbClr val="FF0000"/>
                </a:solidFill>
              </a:rPr>
              <a:t>(24h)</a:t>
            </a:r>
            <a:r>
              <a:rPr lang="ja-JP" altLang="en-US" sz="937" b="1">
                <a:solidFill>
                  <a:srgbClr val="FF0000"/>
                </a:solidFill>
              </a:rPr>
              <a:t> </a:t>
            </a:r>
            <a:r>
              <a:rPr lang="en-US" altLang="ja-JP" sz="937" b="1">
                <a:solidFill>
                  <a:srgbClr val="FF0000"/>
                </a:solidFill>
              </a:rPr>
              <a:t>】</a:t>
            </a:r>
            <a:endParaRPr lang="ja-JP" altLang="en-US" sz="937" dirty="0">
              <a:solidFill>
                <a:schemeClr val="tx1"/>
              </a:solidFill>
            </a:endParaRPr>
          </a:p>
        </p:txBody>
      </p:sp>
      <p:cxnSp>
        <p:nvCxnSpPr>
          <p:cNvPr id="4" name="直線コネクタ 3"/>
          <p:cNvCxnSpPr/>
          <p:nvPr/>
        </p:nvCxnSpPr>
        <p:spPr>
          <a:xfrm>
            <a:off x="351693" y="3837975"/>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132534" y="3762794"/>
            <a:ext cx="2750416" cy="183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43" name="グループ化 42"/>
          <p:cNvGrpSpPr/>
          <p:nvPr/>
        </p:nvGrpSpPr>
        <p:grpSpPr>
          <a:xfrm>
            <a:off x="351693" y="604127"/>
            <a:ext cx="8440615" cy="6135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374520" y="870274"/>
            <a:ext cx="8489560" cy="1541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47448" indent="-147448">
              <a:lnSpc>
                <a:spcPct val="110000"/>
              </a:lnSpc>
            </a:pPr>
            <a:r>
              <a:rPr lang="ja-JP" altLang="en-US" sz="1023"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ため、</a:t>
            </a:r>
            <a:r>
              <a:rPr lang="ja-JP" altLang="en-US" sz="1023" b="1" u="sng" dirty="0">
                <a:solidFill>
                  <a:schemeClr val="tx1"/>
                </a:solidFill>
              </a:rPr>
              <a:t>カリキュラムの内容を現行より充実させる改定を行う</a:t>
            </a:r>
            <a:r>
              <a:rPr lang="ja-JP" altLang="en-US" sz="1023" b="1" dirty="0">
                <a:solidFill>
                  <a:schemeClr val="tx1"/>
                </a:solidFill>
              </a:rPr>
              <a:t>。</a:t>
            </a:r>
            <a:endParaRPr lang="en-US" altLang="ja-JP" sz="1023" b="1" dirty="0">
              <a:solidFill>
                <a:schemeClr val="tx1"/>
              </a:solidFill>
            </a:endParaRPr>
          </a:p>
          <a:p>
            <a:pPr marL="147448" indent="-147448">
              <a:lnSpc>
                <a:spcPts val="500"/>
              </a:lnSpc>
            </a:pPr>
            <a:endParaRPr lang="en-US" altLang="ja-JP" sz="681" b="1" dirty="0">
              <a:solidFill>
                <a:schemeClr val="tx1"/>
              </a:solidFill>
            </a:endParaRPr>
          </a:p>
          <a:p>
            <a:pPr marL="147448" indent="-147448">
              <a:lnSpc>
                <a:spcPct val="110000"/>
              </a:lnSpc>
            </a:pPr>
            <a:r>
              <a:rPr lang="ja-JP" altLang="en-US" sz="1023" dirty="0">
                <a:solidFill>
                  <a:schemeClr val="tx1"/>
                </a:solidFill>
              </a:rPr>
              <a:t>○　実践力の高い相談支援専門員養成のために、実践の積み重ねを行いながらスキルアップできるよう、現任研修の受講にあたり、相談支援に関する</a:t>
            </a:r>
            <a:r>
              <a:rPr lang="ja-JP" altLang="en-US" sz="1023" b="1" u="sng" dirty="0">
                <a:solidFill>
                  <a:schemeClr val="tx1"/>
                </a:solidFill>
              </a:rPr>
              <a:t>一定の実務経験の要件</a:t>
            </a:r>
            <a:r>
              <a:rPr lang="en-US" altLang="ja-JP" sz="1023" b="1" u="sng" dirty="0">
                <a:solidFill>
                  <a:schemeClr val="tx1"/>
                </a:solidFill>
                <a:latin typeface="+mn-ea"/>
              </a:rPr>
              <a:t>(※</a:t>
            </a:r>
            <a:r>
              <a:rPr lang="ja-JP" altLang="en-US" sz="1023" b="1" u="sng" dirty="0">
                <a:solidFill>
                  <a:schemeClr val="tx1"/>
                </a:solidFill>
                <a:latin typeface="+mn-ea"/>
              </a:rPr>
              <a:t>１</a:t>
            </a:r>
            <a:r>
              <a:rPr lang="en-US" altLang="ja-JP" sz="1023" b="1" u="sng" dirty="0">
                <a:solidFill>
                  <a:schemeClr val="tx1"/>
                </a:solidFill>
                <a:latin typeface="+mn-ea"/>
              </a:rPr>
              <a:t>)</a:t>
            </a:r>
            <a:r>
              <a:rPr lang="ja-JP" altLang="en-US" sz="1023" dirty="0">
                <a:solidFill>
                  <a:schemeClr val="tx1"/>
                </a:solidFill>
              </a:rPr>
              <a:t>を追加</a:t>
            </a:r>
            <a:r>
              <a:rPr lang="ja-JP" altLang="en-US" sz="937" dirty="0">
                <a:solidFill>
                  <a:schemeClr val="tx1"/>
                </a:solidFill>
                <a:latin typeface="ＭＳ 明朝" panose="02020609040205080304" pitchFamily="17" charset="-128"/>
                <a:ea typeface="ＭＳ 明朝" panose="02020609040205080304" pitchFamily="17" charset="-128"/>
              </a:rPr>
              <a:t>。</a:t>
            </a:r>
            <a:r>
              <a:rPr lang="ja-JP" altLang="en-US" sz="1023" dirty="0">
                <a:solidFill>
                  <a:schemeClr val="tx1"/>
                </a:solidFill>
              </a:rPr>
              <a:t>（</a:t>
            </a:r>
            <a:r>
              <a:rPr lang="en-US" altLang="ja-JP" sz="1023" dirty="0">
                <a:solidFill>
                  <a:schemeClr val="tx1"/>
                </a:solidFill>
              </a:rPr>
              <a:t>※</a:t>
            </a:r>
            <a:r>
              <a:rPr lang="ja-JP" altLang="en-US" sz="1023" dirty="0">
                <a:solidFill>
                  <a:schemeClr val="tx1"/>
                </a:solidFill>
              </a:rPr>
              <a:t>経過措置： 旧カリキュラム修了者の初回の受講時は従前の例による。）</a:t>
            </a:r>
            <a:endParaRPr lang="en-US" altLang="ja-JP" sz="1023" dirty="0">
              <a:solidFill>
                <a:schemeClr val="tx1"/>
              </a:solidFill>
            </a:endParaRPr>
          </a:p>
          <a:p>
            <a:pPr marL="147448" indent="-147448">
              <a:lnSpc>
                <a:spcPts val="500"/>
              </a:lnSpc>
            </a:pPr>
            <a:endParaRPr lang="en-US" altLang="ja-JP" sz="681" dirty="0">
              <a:solidFill>
                <a:schemeClr val="tx1"/>
              </a:solidFill>
            </a:endParaRPr>
          </a:p>
          <a:p>
            <a:pPr marL="147448" indent="-147448">
              <a:lnSpc>
                <a:spcPct val="110000"/>
              </a:lnSpc>
            </a:pPr>
            <a:r>
              <a:rPr lang="ja-JP" altLang="en-US" sz="1023"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1023" b="1" u="sng" dirty="0">
                <a:solidFill>
                  <a:schemeClr val="tx1"/>
                </a:solidFill>
              </a:rPr>
              <a:t>主任相談支援専門員研修を創設</a:t>
            </a:r>
            <a:r>
              <a:rPr lang="ja-JP" altLang="en-US" sz="1023" dirty="0">
                <a:solidFill>
                  <a:schemeClr val="tx1"/>
                </a:solidFill>
              </a:rPr>
              <a:t>。</a:t>
            </a:r>
            <a:endParaRPr lang="en-US" altLang="ja-JP" sz="1023" dirty="0">
              <a:solidFill>
                <a:schemeClr val="tx1"/>
              </a:solidFill>
            </a:endParaRPr>
          </a:p>
        </p:txBody>
      </p:sp>
      <p:sp>
        <p:nvSpPr>
          <p:cNvPr id="42" name="加算記号 41"/>
          <p:cNvSpPr/>
          <p:nvPr/>
        </p:nvSpPr>
        <p:spPr>
          <a:xfrm>
            <a:off x="6148720" y="2708407"/>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7" name="AutoShape 10"/>
          <p:cNvSpPr>
            <a:spLocks noChangeArrowheads="1"/>
          </p:cNvSpPr>
          <p:nvPr/>
        </p:nvSpPr>
        <p:spPr bwMode="auto">
          <a:xfrm rot="5400000">
            <a:off x="3286395" y="4814110"/>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48" name="Rectangle 7"/>
          <p:cNvSpPr>
            <a:spLocks noChangeArrowheads="1"/>
          </p:cNvSpPr>
          <p:nvPr/>
        </p:nvSpPr>
        <p:spPr bwMode="auto">
          <a:xfrm>
            <a:off x="3642188" y="4466733"/>
            <a:ext cx="1218293" cy="86455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して配置可</a:t>
            </a:r>
            <a:endParaRPr lang="en-US" altLang="ja-JP" sz="1023" b="1" dirty="0">
              <a:solidFill>
                <a:srgbClr val="000000"/>
              </a:solidFill>
              <a:latin typeface="Arial" charset="0"/>
            </a:endParaRPr>
          </a:p>
        </p:txBody>
      </p:sp>
      <p:sp>
        <p:nvSpPr>
          <p:cNvPr id="55" name="正方形/長方形 54"/>
          <p:cNvSpPr/>
          <p:nvPr/>
        </p:nvSpPr>
        <p:spPr>
          <a:xfrm>
            <a:off x="7492482" y="3006108"/>
            <a:ext cx="1371598" cy="71407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37" b="1" dirty="0">
                <a:solidFill>
                  <a:schemeClr val="tx1"/>
                </a:solidFill>
              </a:rPr>
              <a:t>相談支援専門員</a:t>
            </a:r>
            <a:endParaRPr lang="en-US" altLang="ja-JP" sz="937" b="1" dirty="0">
              <a:solidFill>
                <a:schemeClr val="tx1"/>
              </a:solidFill>
            </a:endParaRPr>
          </a:p>
          <a:p>
            <a:pPr algn="ctr"/>
            <a:r>
              <a:rPr lang="ja-JP" altLang="en-US" sz="937" b="1" dirty="0">
                <a:solidFill>
                  <a:schemeClr val="tx1"/>
                </a:solidFill>
              </a:rPr>
              <a:t>と</a:t>
            </a:r>
            <a:r>
              <a:rPr lang="ja-JP" altLang="en-US" sz="937" b="1">
                <a:solidFill>
                  <a:schemeClr val="tx1"/>
                </a:solidFill>
              </a:rPr>
              <a:t>しての</a:t>
            </a:r>
          </a:p>
          <a:p>
            <a:pPr algn="ctr"/>
            <a:r>
              <a:rPr lang="ja-JP" altLang="en-US" sz="937" b="1">
                <a:solidFill>
                  <a:schemeClr val="tx1"/>
                </a:solidFill>
              </a:rPr>
              <a:t>配置要件</a:t>
            </a:r>
            <a:r>
              <a:rPr lang="ja-JP" altLang="en-US" sz="937" b="1" dirty="0">
                <a:solidFill>
                  <a:schemeClr val="tx1"/>
                </a:solidFill>
              </a:rPr>
              <a:t>更新</a:t>
            </a:r>
            <a:endParaRPr lang="en-US" altLang="ja-JP" sz="937" b="1" dirty="0">
              <a:solidFill>
                <a:schemeClr val="tx1"/>
              </a:solidFill>
            </a:endParaRPr>
          </a:p>
        </p:txBody>
      </p:sp>
      <p:sp>
        <p:nvSpPr>
          <p:cNvPr id="65" name="加算記号 64"/>
          <p:cNvSpPr/>
          <p:nvPr/>
        </p:nvSpPr>
        <p:spPr>
          <a:xfrm>
            <a:off x="2521282" y="4218139"/>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66" name="加算記号 65"/>
          <p:cNvSpPr/>
          <p:nvPr/>
        </p:nvSpPr>
        <p:spPr>
          <a:xfrm>
            <a:off x="6319879" y="4238034"/>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10" name="テキスト ボックス 9"/>
          <p:cNvSpPr txBox="1"/>
          <p:nvPr/>
        </p:nvSpPr>
        <p:spPr>
          <a:xfrm>
            <a:off x="374520" y="5731560"/>
            <a:ext cx="4469830" cy="994824"/>
          </a:xfrm>
          <a:prstGeom prst="rect">
            <a:avLst/>
          </a:prstGeom>
          <a:solidFill>
            <a:schemeClr val="bg1"/>
          </a:solidFill>
          <a:ln>
            <a:solidFill>
              <a:schemeClr val="tx1"/>
            </a:solidFill>
            <a:prstDash val="dash"/>
          </a:ln>
        </p:spPr>
        <p:txBody>
          <a:bodyPr wrap="square" rtlCol="0">
            <a:spAutoFit/>
          </a:bodyPr>
          <a:lstStyle/>
          <a:p>
            <a:r>
              <a:rPr lang="en-US" altLang="ja-JP" sz="1023" b="1" u="sng"/>
              <a:t>※</a:t>
            </a:r>
            <a:r>
              <a:rPr lang="ja-JP" altLang="en-US" sz="1023" b="1" u="sng"/>
              <a:t>１ 現任研修受講に係る実務経験要件</a:t>
            </a:r>
            <a:endParaRPr lang="en-US" altLang="ja-JP" sz="1023" dirty="0"/>
          </a:p>
          <a:p>
            <a:pPr>
              <a:lnSpc>
                <a:spcPts val="400"/>
              </a:lnSpc>
            </a:pPr>
            <a:endParaRPr lang="ja-JP" altLang="en-US" sz="1023"/>
          </a:p>
          <a:p>
            <a:r>
              <a:rPr lang="ja-JP" altLang="en-US" sz="1023"/>
              <a:t>　① 過去</a:t>
            </a:r>
            <a:r>
              <a:rPr lang="ja-JP" altLang="en-US" sz="1023" dirty="0"/>
              <a:t>５年間に２年以上の相談支援の実務経験</a:t>
            </a:r>
            <a:r>
              <a:rPr lang="ja-JP" altLang="en-US" sz="1023"/>
              <a:t>がある。</a:t>
            </a:r>
            <a:endParaRPr lang="en-US" altLang="ja-JP" sz="1023" dirty="0"/>
          </a:p>
          <a:p>
            <a:r>
              <a:rPr lang="ja-JP" altLang="en-US" sz="1023"/>
              <a:t>　② 現</a:t>
            </a:r>
            <a:r>
              <a:rPr lang="ja-JP" altLang="en-US" sz="1023" dirty="0"/>
              <a:t>に相談支援業務に従事</a:t>
            </a:r>
            <a:r>
              <a:rPr lang="ja-JP" altLang="en-US" sz="1023"/>
              <a:t>している。</a:t>
            </a:r>
          </a:p>
          <a:p>
            <a:pPr>
              <a:lnSpc>
                <a:spcPts val="500"/>
              </a:lnSpc>
            </a:pPr>
            <a:endParaRPr lang="ja-JP" altLang="en-US" sz="1023"/>
          </a:p>
          <a:p>
            <a:r>
              <a:rPr lang="ja-JP" altLang="en-US" sz="900"/>
              <a:t>ただし、初任者研修修了後、初回の現任研修の受講にあたっては、必ず①の要件を満たす必要がある。</a:t>
            </a:r>
            <a:endParaRPr lang="en-US" altLang="ja-JP" sz="900" dirty="0"/>
          </a:p>
        </p:txBody>
      </p:sp>
      <p:sp>
        <p:nvSpPr>
          <p:cNvPr id="41" name="加算記号 40"/>
          <p:cNvSpPr/>
          <p:nvPr/>
        </p:nvSpPr>
        <p:spPr>
          <a:xfrm>
            <a:off x="4870177" y="4694647"/>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6" name="正方形/長方形 45"/>
          <p:cNvSpPr/>
          <p:nvPr/>
        </p:nvSpPr>
        <p:spPr>
          <a:xfrm>
            <a:off x="5959526" y="5415711"/>
            <a:ext cx="1386264" cy="249748"/>
          </a:xfrm>
          <a:prstGeom prst="rect">
            <a:avLst/>
          </a:prstGeom>
        </p:spPr>
        <p:txBody>
          <a:bodyPr wrap="square">
            <a:spAutoFit/>
          </a:bodyPr>
          <a:lstStyle/>
          <a:p>
            <a:r>
              <a:rPr lang="ja-JP" altLang="en-US" sz="1023" dirty="0"/>
              <a:t>３年以上</a:t>
            </a:r>
            <a:r>
              <a:rPr lang="ja-JP" altLang="en-US" sz="1023"/>
              <a:t>の実務経験</a:t>
            </a:r>
            <a:endParaRPr lang="en-US" altLang="ja-JP" sz="1023" dirty="0"/>
          </a:p>
        </p:txBody>
      </p:sp>
      <p:sp>
        <p:nvSpPr>
          <p:cNvPr id="60" name="テキスト ボックス 59"/>
          <p:cNvSpPr txBox="1"/>
          <p:nvPr/>
        </p:nvSpPr>
        <p:spPr>
          <a:xfrm>
            <a:off x="5371464" y="6453281"/>
            <a:ext cx="2065145" cy="369332"/>
          </a:xfrm>
          <a:prstGeom prst="rect">
            <a:avLst/>
          </a:prstGeom>
          <a:solidFill>
            <a:schemeClr val="bg1"/>
          </a:solidFill>
          <a:ln>
            <a:noFill/>
            <a:prstDash val="dash"/>
          </a:ln>
        </p:spPr>
        <p:txBody>
          <a:bodyPr wrap="square" rtlCol="0">
            <a:spAutoFit/>
          </a:bodyPr>
          <a:lstStyle/>
          <a:p>
            <a:r>
              <a:rPr lang="en-US" altLang="ja-JP" sz="900"/>
              <a:t>※</a:t>
            </a:r>
            <a:r>
              <a:rPr lang="ja-JP" altLang="en-US" sz="900"/>
              <a:t>主任研修を修了した場合、</a:t>
            </a:r>
          </a:p>
          <a:p>
            <a:r>
              <a:rPr lang="ja-JP" altLang="en-US" sz="900"/>
              <a:t>　現任研修を修了したものとみなす。</a:t>
            </a:r>
            <a:endParaRPr lang="en-US" altLang="ja-JP" sz="900" dirty="0"/>
          </a:p>
        </p:txBody>
      </p:sp>
      <p:sp>
        <p:nvSpPr>
          <p:cNvPr id="68" name="AutoShape 10"/>
          <p:cNvSpPr>
            <a:spLocks noChangeArrowheads="1"/>
          </p:cNvSpPr>
          <p:nvPr/>
        </p:nvSpPr>
        <p:spPr bwMode="auto">
          <a:xfrm rot="5400000">
            <a:off x="7221208" y="5874284"/>
            <a:ext cx="499689" cy="37876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Tree>
    <p:extLst>
      <p:ext uri="{BB962C8B-B14F-4D97-AF65-F5344CB8AC3E}">
        <p14:creationId xmlns:p14="http://schemas.microsoft.com/office/powerpoint/2010/main" val="7637662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1274</TotalTime>
  <Words>344</Words>
  <Application>Microsoft Office PowerPoint</Application>
  <PresentationFormat>画面に合わせる (4:3)</PresentationFormat>
  <Paragraphs>81</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ＭＳ 明朝</vt:lpstr>
      <vt:lpstr>游ゴシック</vt:lpstr>
      <vt:lpstr>游ゴシック Light</vt:lpstr>
      <vt:lpstr>Arial</vt:lpstr>
      <vt:lpstr>Calibri</vt:lpstr>
      <vt:lpstr>Calibri Light</vt:lpstr>
      <vt:lpstr>Office テーマ</vt:lpstr>
      <vt:lpstr>相談支援専門員の研修制度の見直しについて</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藤川 雄一(fujikawa-yuuichi.ca6)</dc:creator>
  <cp:lastModifiedBy>東京都
</cp:lastModifiedBy>
  <cp:revision>127</cp:revision>
  <cp:lastPrinted>2020-02-20T01:52:11Z</cp:lastPrinted>
  <dcterms:created xsi:type="dcterms:W3CDTF">2019-05-13T09:03:17Z</dcterms:created>
  <dcterms:modified xsi:type="dcterms:W3CDTF">2020-02-20T04:31:20Z</dcterms:modified>
</cp:coreProperties>
</file>