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931" r:id="rId1"/>
  </p:sldMasterIdLst>
  <p:notesMasterIdLst>
    <p:notesMasterId r:id="rId3"/>
  </p:notesMasterIdLst>
  <p:handoutMasterIdLst>
    <p:handoutMasterId r:id="rId4"/>
  </p:handoutMasterIdLst>
  <p:sldIdLst>
    <p:sldId id="1118"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89BC261-0B0A-4D3A-B40E-B28154EECA65}">
          <p14:sldIdLst>
            <p14:sldId id="1118"/>
          </p14:sldIdLst>
        </p14:section>
      </p14:sectionLst>
    </p:ext>
    <p:ext uri="{EFAFB233-063F-42B5-8137-9DF3F51BA10A}">
      <p15:sldGuideLst xmlns:p15="http://schemas.microsoft.com/office/powerpoint/2012/main">
        <p15:guide id="1" orient="horz" pos="2160" userDrawn="1">
          <p15:clr>
            <a:srgbClr val="A4A3A4"/>
          </p15:clr>
        </p15:guide>
        <p15:guide id="2" pos="2881"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F0E1"/>
    <a:srgbClr val="FFCCCC"/>
    <a:srgbClr val="CCFFFF"/>
    <a:srgbClr val="CCECFF"/>
    <a:srgbClr val="0000CC"/>
    <a:srgbClr val="EED200"/>
    <a:srgbClr val="FEF194"/>
    <a:srgbClr val="C0C945"/>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81" autoAdjust="0"/>
    <p:restoredTop sz="98936" autoAdjust="0"/>
  </p:normalViewPr>
  <p:slideViewPr>
    <p:cSldViewPr snapToGrid="0">
      <p:cViewPr varScale="1">
        <p:scale>
          <a:sx n="84" d="100"/>
          <a:sy n="84" d="100"/>
        </p:scale>
        <p:origin x="1138" y="67"/>
      </p:cViewPr>
      <p:guideLst>
        <p:guide orient="horz" pos="2160"/>
        <p:guide pos="2881"/>
      </p:guideLst>
    </p:cSldViewPr>
  </p:slideViewPr>
  <p:notesTextViewPr>
    <p:cViewPr>
      <p:scale>
        <a:sx n="1" d="1"/>
        <a:sy n="1" d="1"/>
      </p:scale>
      <p:origin x="0" y="0"/>
    </p:cViewPr>
  </p:notesTextViewPr>
  <p:sorterViewPr>
    <p:cViewPr>
      <p:scale>
        <a:sx n="100" d="100"/>
        <a:sy n="100" d="100"/>
      </p:scale>
      <p:origin x="0" y="26976"/>
    </p:cViewPr>
  </p:sorterViewPr>
  <p:notesViewPr>
    <p:cSldViewPr snapToGrid="0">
      <p:cViewPr varScale="1">
        <p:scale>
          <a:sx n="47" d="100"/>
          <a:sy n="47" d="100"/>
        </p:scale>
        <p:origin x="-2964" y="-102"/>
      </p:cViewPr>
      <p:guideLst>
        <p:guide orient="horz" pos="3126"/>
        <p:guide pos="214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448" cy="496253"/>
          </a:xfrm>
          <a:prstGeom prst="rect">
            <a:avLst/>
          </a:prstGeom>
        </p:spPr>
        <p:txBody>
          <a:bodyPr vert="horz" lIns="91306" tIns="45653" rIns="91306" bIns="4565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3" y="0"/>
            <a:ext cx="2945448" cy="496253"/>
          </a:xfrm>
          <a:prstGeom prst="rect">
            <a:avLst/>
          </a:prstGeom>
        </p:spPr>
        <p:txBody>
          <a:bodyPr vert="horz" lIns="91306" tIns="45653" rIns="91306" bIns="45653" rtlCol="0"/>
          <a:lstStyle>
            <a:lvl1pPr algn="r">
              <a:defRPr sz="1200"/>
            </a:lvl1pPr>
          </a:lstStyle>
          <a:p>
            <a:fld id="{D2276B7C-4569-4E27-BD60-F8325AA75BD8}" type="datetimeFigureOut">
              <a:rPr kumimoji="1" lang="ja-JP" altLang="en-US" smtClean="0"/>
              <a:t>2020/9/29</a:t>
            </a:fld>
            <a:endParaRPr kumimoji="1" lang="ja-JP" altLang="en-US"/>
          </a:p>
        </p:txBody>
      </p:sp>
      <p:sp>
        <p:nvSpPr>
          <p:cNvPr id="4" name="フッター プレースホルダー 3"/>
          <p:cNvSpPr>
            <a:spLocks noGrp="1"/>
          </p:cNvSpPr>
          <p:nvPr>
            <p:ph type="ftr" sz="quarter" idx="2"/>
          </p:nvPr>
        </p:nvSpPr>
        <p:spPr>
          <a:xfrm>
            <a:off x="1" y="9428800"/>
            <a:ext cx="2945448" cy="496252"/>
          </a:xfrm>
          <a:prstGeom prst="rect">
            <a:avLst/>
          </a:prstGeom>
        </p:spPr>
        <p:txBody>
          <a:bodyPr vert="horz" lIns="91306" tIns="45653" rIns="91306" bIns="4565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3" y="9428800"/>
            <a:ext cx="2945448" cy="496252"/>
          </a:xfrm>
          <a:prstGeom prst="rect">
            <a:avLst/>
          </a:prstGeom>
        </p:spPr>
        <p:txBody>
          <a:bodyPr vert="horz" lIns="91306" tIns="45653" rIns="91306" bIns="45653" rtlCol="0" anchor="b"/>
          <a:lstStyle>
            <a:lvl1pPr algn="r">
              <a:defRPr sz="1200"/>
            </a:lvl1pPr>
          </a:lstStyle>
          <a:p>
            <a:fld id="{15DDC63A-4E04-4CFF-87FB-F4E457F1D631}" type="slidenum">
              <a:rPr kumimoji="1" lang="ja-JP" altLang="en-US" smtClean="0"/>
              <a:t>‹#›</a:t>
            </a:fld>
            <a:endParaRPr kumimoji="1" lang="ja-JP" altLang="en-US"/>
          </a:p>
        </p:txBody>
      </p:sp>
    </p:spTree>
    <p:extLst>
      <p:ext uri="{BB962C8B-B14F-4D97-AF65-F5344CB8AC3E}">
        <p14:creationId xmlns:p14="http://schemas.microsoft.com/office/powerpoint/2010/main" val="4217986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60" cy="496332"/>
          </a:xfrm>
          <a:prstGeom prst="rect">
            <a:avLst/>
          </a:prstGeom>
        </p:spPr>
        <p:txBody>
          <a:bodyPr vert="horz" lIns="95548" tIns="47774" rIns="95548" bIns="4777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0443" y="0"/>
            <a:ext cx="2945660" cy="496332"/>
          </a:xfrm>
          <a:prstGeom prst="rect">
            <a:avLst/>
          </a:prstGeom>
        </p:spPr>
        <p:txBody>
          <a:bodyPr vert="horz" lIns="95548" tIns="47774" rIns="95548" bIns="47774" rtlCol="0"/>
          <a:lstStyle>
            <a:lvl1pPr algn="r">
              <a:defRPr sz="1300"/>
            </a:lvl1pPr>
          </a:lstStyle>
          <a:p>
            <a:fld id="{30B5B6DB-E5ED-43A6-A7A1-5659AE97A17A}" type="datetimeFigureOut">
              <a:rPr kumimoji="1" lang="ja-JP" altLang="en-US" smtClean="0"/>
              <a:t>2020/9/29</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5548" tIns="47774" rIns="95548" bIns="47774" rtlCol="0" anchor="ctr"/>
          <a:lstStyle/>
          <a:p>
            <a:endParaRPr lang="ja-JP" altLang="en-US"/>
          </a:p>
        </p:txBody>
      </p:sp>
      <p:sp>
        <p:nvSpPr>
          <p:cNvPr id="5" name="ノート プレースホルダー 4"/>
          <p:cNvSpPr>
            <a:spLocks noGrp="1"/>
          </p:cNvSpPr>
          <p:nvPr>
            <p:ph type="body" sz="quarter" idx="3"/>
          </p:nvPr>
        </p:nvSpPr>
        <p:spPr>
          <a:xfrm>
            <a:off x="679768" y="4715155"/>
            <a:ext cx="5438140" cy="4466987"/>
          </a:xfrm>
          <a:prstGeom prst="rect">
            <a:avLst/>
          </a:prstGeom>
        </p:spPr>
        <p:txBody>
          <a:bodyPr vert="horz" lIns="95548" tIns="47774" rIns="95548" bIns="4777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28584"/>
            <a:ext cx="2945660" cy="496332"/>
          </a:xfrm>
          <a:prstGeom prst="rect">
            <a:avLst/>
          </a:prstGeom>
        </p:spPr>
        <p:txBody>
          <a:bodyPr vert="horz" lIns="95548" tIns="47774" rIns="95548" bIns="4777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60" cy="496332"/>
          </a:xfrm>
          <a:prstGeom prst="rect">
            <a:avLst/>
          </a:prstGeom>
        </p:spPr>
        <p:txBody>
          <a:bodyPr vert="horz" lIns="95548" tIns="47774" rIns="95548" bIns="47774" rtlCol="0" anchor="b"/>
          <a:lstStyle>
            <a:lvl1pPr algn="r">
              <a:defRPr sz="1300"/>
            </a:lvl1pPr>
          </a:lstStyle>
          <a:p>
            <a:fld id="{6DBD21F5-9C51-43D2-8E34-71EB923BF425}" type="slidenum">
              <a:rPr kumimoji="1" lang="ja-JP" altLang="en-US" smtClean="0"/>
              <a:t>‹#›</a:t>
            </a:fld>
            <a:endParaRPr kumimoji="1" lang="ja-JP" altLang="en-US"/>
          </a:p>
        </p:txBody>
      </p:sp>
    </p:spTree>
    <p:extLst>
      <p:ext uri="{BB962C8B-B14F-4D97-AF65-F5344CB8AC3E}">
        <p14:creationId xmlns:p14="http://schemas.microsoft.com/office/powerpoint/2010/main" val="30262109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スライド イメージ プレースホルダー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先程の動画にもありましたように</a:t>
            </a:r>
            <a:endParaRPr lang="en-US" altLang="ja-JP" dirty="0" smtClean="0"/>
          </a:p>
          <a:p>
            <a:r>
              <a:rPr lang="ja-JP" altLang="en-US" dirty="0"/>
              <a:t>東京</a:t>
            </a:r>
            <a:r>
              <a:rPr lang="ja-JP" altLang="en-US" dirty="0" smtClean="0"/>
              <a:t>の強みである活発な企業活動や豊富な経験と知識を持ったビジネスパーソンの力を活かしながら、</a:t>
            </a:r>
            <a:endParaRPr lang="en-US" altLang="ja-JP" dirty="0" smtClean="0"/>
          </a:p>
          <a:p>
            <a:r>
              <a:rPr lang="ja-JP" altLang="en-US" dirty="0"/>
              <a:t>多様</a:t>
            </a:r>
            <a:r>
              <a:rPr lang="ja-JP" altLang="en-US" dirty="0" smtClean="0"/>
              <a:t>な主体が力をあわせて「いくつになっても、いきいきと暮らせるまち」を東京都に増やしていくのが、このプロジェクトの目指すところです。</a:t>
            </a:r>
            <a:endParaRPr lang="en-US" altLang="ja-JP" dirty="0" smtClean="0"/>
          </a:p>
          <a:p>
            <a:endParaRPr lang="en-US" altLang="ja-JP" dirty="0"/>
          </a:p>
          <a:p>
            <a:r>
              <a:rPr lang="ja-JP" altLang="en-US" dirty="0" smtClean="0"/>
              <a:t>このプロジェクトの取組は大きく４つございますが、中でも大きな柱の１つである「地域福祉団体の運営基盤強化」のための支援プログラムとして用意しているのが、</a:t>
            </a:r>
            <a:endParaRPr lang="en-US" altLang="ja-JP" dirty="0" smtClean="0"/>
          </a:p>
          <a:p>
            <a:r>
              <a:rPr lang="ja-JP" altLang="en-US" dirty="0" smtClean="0"/>
              <a:t>ビジネススキルや専門知識を生かしたボランティア活動であるプロボノによる支援です。</a:t>
            </a:r>
            <a:endParaRPr lang="en-US" altLang="ja-JP" dirty="0" smtClean="0"/>
          </a:p>
          <a:p>
            <a:r>
              <a:rPr lang="ja-JP" altLang="en-US" dirty="0"/>
              <a:t>こちら</a:t>
            </a:r>
            <a:r>
              <a:rPr lang="ja-JP" altLang="en-US" dirty="0" smtClean="0"/>
              <a:t>は今ある各地域団体の素晴らしい活動を今後とも持続可能な、より充実したものとしていただくために、団体の運営面でのサポートを行うものです。</a:t>
            </a:r>
            <a:endParaRPr lang="en-US" altLang="ja-JP" dirty="0" smtClean="0"/>
          </a:p>
          <a:p>
            <a:endParaRPr lang="en-US" altLang="ja-JP" dirty="0"/>
          </a:p>
        </p:txBody>
      </p:sp>
      <p:sp>
        <p:nvSpPr>
          <p:cNvPr id="11674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spcBef>
                <a:spcPct val="30000"/>
              </a:spcBef>
              <a:defRPr kumimoji="1" sz="1200">
                <a:solidFill>
                  <a:schemeClr val="tx1"/>
                </a:solidFill>
                <a:latin typeface="Calibri" pitchFamily="34" charset="0"/>
                <a:ea typeface="ＭＳ Ｐゴシック" pitchFamily="50" charset="-128"/>
              </a:defRPr>
            </a:lvl1pPr>
            <a:lvl2pPr marL="747713" indent="-287338" defTabSz="912813" eaLnBrk="0" hangingPunct="0">
              <a:spcBef>
                <a:spcPct val="30000"/>
              </a:spcBef>
              <a:defRPr kumimoji="1" sz="1200">
                <a:solidFill>
                  <a:schemeClr val="tx1"/>
                </a:solidFill>
                <a:latin typeface="Calibri" pitchFamily="34" charset="0"/>
                <a:ea typeface="ＭＳ Ｐゴシック" pitchFamily="50" charset="-128"/>
              </a:defRPr>
            </a:lvl2pPr>
            <a:lvl3pPr marL="1150938" indent="-230188" defTabSz="912813" eaLnBrk="0" hangingPunct="0">
              <a:spcBef>
                <a:spcPct val="30000"/>
              </a:spcBef>
              <a:defRPr kumimoji="1" sz="1200">
                <a:solidFill>
                  <a:schemeClr val="tx1"/>
                </a:solidFill>
                <a:latin typeface="Calibri" pitchFamily="34" charset="0"/>
                <a:ea typeface="ＭＳ Ｐゴシック" pitchFamily="50" charset="-128"/>
              </a:defRPr>
            </a:lvl3pPr>
            <a:lvl4pPr marL="1611313" indent="-230188" defTabSz="912813" eaLnBrk="0" hangingPunct="0">
              <a:spcBef>
                <a:spcPct val="30000"/>
              </a:spcBef>
              <a:defRPr kumimoji="1" sz="1200">
                <a:solidFill>
                  <a:schemeClr val="tx1"/>
                </a:solidFill>
                <a:latin typeface="Calibri" pitchFamily="34" charset="0"/>
                <a:ea typeface="ＭＳ Ｐゴシック" pitchFamily="50" charset="-128"/>
              </a:defRPr>
            </a:lvl4pPr>
            <a:lvl5pPr marL="2071688" indent="-230188" defTabSz="912813" eaLnBrk="0" hangingPunct="0">
              <a:spcBef>
                <a:spcPct val="30000"/>
              </a:spcBef>
              <a:defRPr kumimoji="1" sz="1200">
                <a:solidFill>
                  <a:schemeClr val="tx1"/>
                </a:solidFill>
                <a:latin typeface="Calibri" pitchFamily="34" charset="0"/>
                <a:ea typeface="ＭＳ Ｐゴシック" pitchFamily="50" charset="-128"/>
              </a:defRPr>
            </a:lvl5pPr>
            <a:lvl6pPr marL="2528888" indent="-230188" defTabSz="91281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86088" indent="-230188" defTabSz="91281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43288" indent="-230188" defTabSz="91281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900488" indent="-230188" defTabSz="91281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hangingPunct="1">
              <a:spcBef>
                <a:spcPct val="0"/>
              </a:spcBef>
            </a:pPr>
            <a:fld id="{FB9DF213-6EEA-4CAF-A0DF-52508CEF1B09}" type="slidenum">
              <a:rPr lang="ja-JP" altLang="en-US">
                <a:solidFill>
                  <a:srgbClr val="000000"/>
                </a:solidFill>
              </a:rPr>
              <a:pPr eaLnBrk="1" hangingPunct="1">
                <a:spcBef>
                  <a:spcPct val="0"/>
                </a:spcBef>
              </a:pPr>
              <a:t>0</a:t>
            </a:fld>
            <a:endParaRPr lang="ja-JP" altLang="en-US">
              <a:solidFill>
                <a:srgbClr val="000000"/>
              </a:solidFill>
            </a:endParaRPr>
          </a:p>
        </p:txBody>
      </p:sp>
    </p:spTree>
    <p:extLst>
      <p:ext uri="{BB962C8B-B14F-4D97-AF65-F5344CB8AC3E}">
        <p14:creationId xmlns:p14="http://schemas.microsoft.com/office/powerpoint/2010/main" val="2014109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5" name="フッター プレースホルダ 4"/>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3D6147F0-4FB7-4B2F-B306-D845F6C344B7}"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71174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スライド番号プレースホルダ 5"/>
          <p:cNvSpPr>
            <a:spLocks noGrp="1"/>
          </p:cNvSpPr>
          <p:nvPr>
            <p:ph type="sldNum" sz="quarter" idx="10"/>
          </p:nvPr>
        </p:nvSpPr>
        <p:spPr/>
        <p:txBody>
          <a:bodyPr/>
          <a:lstStyle>
            <a:lvl1pPr>
              <a:defRPr/>
            </a:lvl1pPr>
          </a:lstStyle>
          <a:p>
            <a:pPr>
              <a:defRPr/>
            </a:pPr>
            <a:fld id="{74EB96CE-FEE4-433F-B331-1B6C9BB72EE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86921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4" name="フッター プレースホルダ 3"/>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5" name="スライド番号プレースホルダ 4"/>
          <p:cNvSpPr>
            <a:spLocks noGrp="1"/>
          </p:cNvSpPr>
          <p:nvPr>
            <p:ph type="sldNum" sz="quarter" idx="12"/>
          </p:nvPr>
        </p:nvSpPr>
        <p:spPr/>
        <p:txBody>
          <a:bodyPr/>
          <a:lstStyle>
            <a:lvl1pPr>
              <a:defRPr/>
            </a:lvl1pPr>
          </a:lstStyle>
          <a:p>
            <a:pPr>
              <a:defRPr/>
            </a:pPr>
            <a:fld id="{A8A65B0F-8B2B-4380-B9C7-2884060AB2A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92395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3" name="フッター プレースホルダ 2"/>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4" name="スライド番号プレースホルダ 3"/>
          <p:cNvSpPr>
            <a:spLocks noGrp="1"/>
          </p:cNvSpPr>
          <p:nvPr>
            <p:ph type="sldNum" sz="quarter" idx="12"/>
          </p:nvPr>
        </p:nvSpPr>
        <p:spPr/>
        <p:txBody>
          <a:bodyPr/>
          <a:lstStyle>
            <a:lvl1pPr>
              <a:defRPr/>
            </a:lvl1pPr>
          </a:lstStyle>
          <a:p>
            <a:pPr>
              <a:defRPr/>
            </a:pPr>
            <a:fld id="{E2F1C692-722D-40CF-9336-BE312EBA32F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50469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6" name="フッター プレースホルダ 5"/>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7" name="スライド番号プレースホルダ 6"/>
          <p:cNvSpPr>
            <a:spLocks noGrp="1"/>
          </p:cNvSpPr>
          <p:nvPr>
            <p:ph type="sldNum" sz="quarter" idx="12"/>
          </p:nvPr>
        </p:nvSpPr>
        <p:spPr/>
        <p:txBody>
          <a:bodyPr/>
          <a:lstStyle>
            <a:lvl1pPr>
              <a:defRPr/>
            </a:lvl1pPr>
          </a:lstStyle>
          <a:p>
            <a:pPr>
              <a:defRPr/>
            </a:pPr>
            <a:fld id="{04BC8A66-7D9B-479A-BB77-6BA05567A320}"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28875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6" name="フッター プレースホルダ 5"/>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7" name="スライド番号プレースホルダ 6"/>
          <p:cNvSpPr>
            <a:spLocks noGrp="1"/>
          </p:cNvSpPr>
          <p:nvPr>
            <p:ph type="sldNum" sz="quarter" idx="12"/>
          </p:nvPr>
        </p:nvSpPr>
        <p:spPr/>
        <p:txBody>
          <a:bodyPr/>
          <a:lstStyle>
            <a:lvl1pPr>
              <a:defRPr/>
            </a:lvl1pPr>
          </a:lstStyle>
          <a:p>
            <a:pPr>
              <a:defRPr/>
            </a:pPr>
            <a:fld id="{E1E037AE-2063-439F-B324-989EF265F5F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68615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5" name="フッター プレースホルダ 4"/>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CFBDAF6A-3C60-4075-ABFF-E562B58370D7}"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6056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5" name="フッター プレースホルダ 4"/>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solidFill>
                <a:prstClr val="black"/>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C2E73333-6F6C-461A-A272-01A77A966C4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02654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44451"/>
            <a:ext cx="8229600"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620713"/>
            <a:ext cx="8229600" cy="590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5"/>
          <p:cNvSpPr>
            <a:spLocks noGrp="1"/>
          </p:cNvSpPr>
          <p:nvPr>
            <p:ph type="sldNum" sz="quarter" idx="4"/>
          </p:nvPr>
        </p:nvSpPr>
        <p:spPr>
          <a:xfrm>
            <a:off x="7008813" y="6642100"/>
            <a:ext cx="2133600" cy="215900"/>
          </a:xfrm>
          <a:prstGeom prst="rect">
            <a:avLst/>
          </a:prstGeom>
        </p:spPr>
        <p:txBody>
          <a:bodyPr vert="horz" lIns="91440" tIns="45720" rIns="91440" bIns="45720" rtlCol="0" anchor="ctr"/>
          <a:lstStyle>
            <a:lvl1pPr algn="r" fontAlgn="auto">
              <a:spcBef>
                <a:spcPts val="0"/>
              </a:spcBef>
              <a:spcAft>
                <a:spcPts val="0"/>
              </a:spcAft>
              <a:defRPr sz="1000">
                <a:solidFill>
                  <a:schemeClr val="tx1">
                    <a:tint val="75000"/>
                  </a:schemeClr>
                </a:solidFill>
                <a:latin typeface="メイリオ" pitchFamily="50" charset="-128"/>
                <a:ea typeface="メイリオ" pitchFamily="50" charset="-128"/>
              </a:defRPr>
            </a:lvl1pPr>
          </a:lstStyle>
          <a:p>
            <a:pPr>
              <a:defRPr/>
            </a:pPr>
            <a:fld id="{33AF76BE-7B05-4723-B6A2-06004CF0C39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27369209"/>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Lst>
  <p:hf hdr="0" ftr="0" dt="0"/>
  <p:txStyles>
    <p:titleStyle>
      <a:lvl1pPr algn="ctr" rtl="0" eaLnBrk="0" fontAlgn="base" hangingPunct="0">
        <a:spcBef>
          <a:spcPct val="0"/>
        </a:spcBef>
        <a:spcAft>
          <a:spcPct val="0"/>
        </a:spcAft>
        <a:defRPr kumimoji="1" sz="2400" kern="1200">
          <a:solidFill>
            <a:schemeClr val="tx1"/>
          </a:solidFill>
          <a:latin typeface="メイリオ" pitchFamily="50" charset="-128"/>
          <a:ea typeface="メイリオ" pitchFamily="50" charset="-128"/>
          <a:cs typeface="メイリオ" pitchFamily="50" charset="-128"/>
        </a:defRPr>
      </a:lvl1pPr>
      <a:lvl2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5pPr>
      <a:lvl6pPr marL="4572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6pPr>
      <a:lvl7pPr marL="9144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7pPr>
      <a:lvl8pPr marL="13716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8pPr>
      <a:lvl9pPr marL="18288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9pPr>
    </p:titleStyle>
    <p:bodyStyle>
      <a:lvl1pPr marL="0" indent="0" algn="l" rtl="0" eaLnBrk="0" fontAlgn="base" hangingPunct="0">
        <a:spcBef>
          <a:spcPct val="20000"/>
        </a:spcBef>
        <a:spcAft>
          <a:spcPct val="0"/>
        </a:spcAft>
        <a:buFont typeface="Arial" charset="0"/>
        <a:buNone/>
        <a:defRPr kumimoji="1" sz="1600" kern="1200">
          <a:solidFill>
            <a:schemeClr val="tx1"/>
          </a:solidFill>
          <a:latin typeface="メイリオ" pitchFamily="50" charset="-128"/>
          <a:ea typeface="メイリオ" pitchFamily="50" charset="-128"/>
          <a:cs typeface="メイリオ" pitchFamily="50" charset="-128"/>
        </a:defRPr>
      </a:lvl1pPr>
      <a:lvl2pPr marL="457200" indent="0" algn="l" rtl="0" eaLnBrk="0" fontAlgn="base" hangingPunct="0">
        <a:spcBef>
          <a:spcPct val="20000"/>
        </a:spcBef>
        <a:spcAft>
          <a:spcPct val="0"/>
        </a:spcAft>
        <a:buFont typeface="Arial" charset="0"/>
        <a:buNone/>
        <a:defRPr kumimoji="1" sz="1400" kern="1200">
          <a:solidFill>
            <a:schemeClr val="tx1"/>
          </a:solidFill>
          <a:latin typeface="メイリオ" pitchFamily="50" charset="-128"/>
          <a:ea typeface="メイリオ" pitchFamily="50" charset="-128"/>
          <a:cs typeface="メイリオ" pitchFamily="50" charset="-128"/>
        </a:defRPr>
      </a:lvl2pPr>
      <a:lvl3pPr marL="914400" indent="0" algn="l" rtl="0" eaLnBrk="0" fontAlgn="base" hangingPunct="0">
        <a:spcBef>
          <a:spcPct val="20000"/>
        </a:spcBef>
        <a:spcAft>
          <a:spcPct val="0"/>
        </a:spcAft>
        <a:buFont typeface="Arial" charset="0"/>
        <a:buNone/>
        <a:defRPr kumimoji="1" sz="1200" kern="1200">
          <a:solidFill>
            <a:schemeClr val="tx1"/>
          </a:solidFill>
          <a:latin typeface="メイリオ" pitchFamily="50" charset="-128"/>
          <a:ea typeface="メイリオ" pitchFamily="50" charset="-128"/>
          <a:cs typeface="メイリオ" pitchFamily="50" charset="-128"/>
        </a:defRPr>
      </a:lvl3pPr>
      <a:lvl4pPr marL="1371600" indent="0" algn="l" rtl="0" eaLnBrk="0" fontAlgn="base" hangingPunct="0">
        <a:spcBef>
          <a:spcPct val="20000"/>
        </a:spcBef>
        <a:spcAft>
          <a:spcPct val="0"/>
        </a:spcAft>
        <a:buFont typeface="Arial" charset="0"/>
        <a:buNone/>
        <a:defRPr kumimoji="1" sz="1100" kern="1200">
          <a:solidFill>
            <a:schemeClr val="tx1"/>
          </a:solidFill>
          <a:latin typeface="メイリオ" pitchFamily="50" charset="-128"/>
          <a:ea typeface="メイリオ" pitchFamily="50" charset="-128"/>
          <a:cs typeface="メイリオ" pitchFamily="50" charset="-128"/>
        </a:defRPr>
      </a:lvl4pPr>
      <a:lvl5pPr marL="1828800" indent="0" algn="l" rtl="0" eaLnBrk="0" fontAlgn="base" hangingPunct="0">
        <a:spcBef>
          <a:spcPct val="20000"/>
        </a:spcBef>
        <a:spcAft>
          <a:spcPct val="0"/>
        </a:spcAft>
        <a:buFont typeface="Arial" charset="0"/>
        <a:buNone/>
        <a:defRPr kumimoji="1" sz="1100" kern="1200">
          <a:solidFill>
            <a:schemeClr val="tx1"/>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bwMode="auto">
          <a:xfrm>
            <a:off x="146539" y="1654585"/>
            <a:ext cx="8878766" cy="3043604"/>
          </a:xfrm>
          <a:prstGeom prst="roundRect">
            <a:avLst>
              <a:gd name="adj" fmla="val 4330"/>
            </a:avLst>
          </a:prstGeom>
          <a:ln>
            <a:headEnd/>
            <a:tailEnd type="triangle" w="med" len="med"/>
          </a:ln>
          <a:extLst/>
        </p:spPr>
        <p:style>
          <a:lnRef idx="2">
            <a:schemeClr val="dk1"/>
          </a:lnRef>
          <a:fillRef idx="1">
            <a:schemeClr val="lt1"/>
          </a:fillRef>
          <a:effectRef idx="0">
            <a:schemeClr val="dk1"/>
          </a:effectRef>
          <a:fontRef idx="minor">
            <a:schemeClr val="dk1"/>
          </a:fontRef>
        </p:style>
        <p:txBody>
          <a:bodyPr/>
          <a:lstStyle>
            <a:lvl1pPr>
              <a:defRPr kumimoji="1" sz="2400">
                <a:solidFill>
                  <a:schemeClr val="tx1"/>
                </a:solidFill>
                <a:latin typeface="Calibri" pitchFamily="34" charset="0"/>
                <a:ea typeface="ＭＳ Ｐゴシック" pitchFamily="50" charset="-128"/>
              </a:defRPr>
            </a:lvl1pPr>
            <a:lvl2pPr marL="37931725" indent="-37474525">
              <a:defRPr kumimoji="1" sz="2400">
                <a:solidFill>
                  <a:schemeClr val="tx1"/>
                </a:solidFill>
                <a:latin typeface="Calibri" pitchFamily="34" charset="0"/>
                <a:ea typeface="ＭＳ Ｐゴシック" pitchFamily="50" charset="-128"/>
              </a:defRPr>
            </a:lvl2pPr>
            <a:lvl3pPr>
              <a:defRPr kumimoji="1" sz="2400">
                <a:solidFill>
                  <a:schemeClr val="tx1"/>
                </a:solidFill>
                <a:latin typeface="Calibri" pitchFamily="34" charset="0"/>
                <a:ea typeface="ＭＳ Ｐゴシック" pitchFamily="50" charset="-128"/>
              </a:defRPr>
            </a:lvl3pPr>
            <a:lvl4pPr>
              <a:defRPr kumimoji="1" sz="2400">
                <a:solidFill>
                  <a:schemeClr val="tx1"/>
                </a:solidFill>
                <a:latin typeface="Calibri" pitchFamily="34" charset="0"/>
                <a:ea typeface="ＭＳ Ｐゴシック" pitchFamily="50" charset="-128"/>
              </a:defRPr>
            </a:lvl4pPr>
            <a:lvl5pPr>
              <a:defRPr kumimoji="1" sz="2400">
                <a:solidFill>
                  <a:schemeClr val="tx1"/>
                </a:solidFill>
                <a:latin typeface="Calibri" pitchFamily="34" charset="0"/>
                <a:ea typeface="ＭＳ Ｐゴシック" pitchFamily="50" charset="-128"/>
              </a:defRPr>
            </a:lvl5pPr>
            <a:lvl6pPr marL="457200" fontAlgn="base">
              <a:spcBef>
                <a:spcPct val="0"/>
              </a:spcBef>
              <a:spcAft>
                <a:spcPct val="0"/>
              </a:spcAft>
              <a:defRPr kumimoji="1" sz="2400">
                <a:solidFill>
                  <a:schemeClr val="tx1"/>
                </a:solidFill>
                <a:latin typeface="Calibri" pitchFamily="34" charset="0"/>
                <a:ea typeface="ＭＳ Ｐゴシック" pitchFamily="50" charset="-128"/>
              </a:defRPr>
            </a:lvl6pPr>
            <a:lvl7pPr marL="914400" fontAlgn="base">
              <a:spcBef>
                <a:spcPct val="0"/>
              </a:spcBef>
              <a:spcAft>
                <a:spcPct val="0"/>
              </a:spcAft>
              <a:defRPr kumimoji="1" sz="2400">
                <a:solidFill>
                  <a:schemeClr val="tx1"/>
                </a:solidFill>
                <a:latin typeface="Calibri" pitchFamily="34" charset="0"/>
                <a:ea typeface="ＭＳ Ｐゴシック" pitchFamily="50" charset="-128"/>
              </a:defRPr>
            </a:lvl7pPr>
            <a:lvl8pPr marL="1371600" fontAlgn="base">
              <a:spcBef>
                <a:spcPct val="0"/>
              </a:spcBef>
              <a:spcAft>
                <a:spcPct val="0"/>
              </a:spcAft>
              <a:defRPr kumimoji="1" sz="2400">
                <a:solidFill>
                  <a:schemeClr val="tx1"/>
                </a:solidFill>
                <a:latin typeface="Calibri" pitchFamily="34" charset="0"/>
                <a:ea typeface="ＭＳ Ｐゴシック" pitchFamily="50" charset="-128"/>
              </a:defRPr>
            </a:lvl8pPr>
            <a:lvl9pPr marL="1828800" fontAlgn="base">
              <a:spcBef>
                <a:spcPct val="0"/>
              </a:spcBef>
              <a:spcAft>
                <a:spcPct val="0"/>
              </a:spcAft>
              <a:defRPr kumimoji="1" sz="2400">
                <a:solidFill>
                  <a:schemeClr val="tx1"/>
                </a:solidFill>
                <a:latin typeface="Calibri" pitchFamily="34" charset="0"/>
                <a:ea typeface="ＭＳ Ｐゴシック" pitchFamily="50" charset="-128"/>
              </a:defRPr>
            </a:lvl9pPr>
          </a:lstStyle>
          <a:p>
            <a:pPr>
              <a:defRPr/>
            </a:pPr>
            <a:endParaRPr lang="en-US" altLang="ja-JP" sz="166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右矢印 5"/>
          <p:cNvSpPr/>
          <p:nvPr/>
        </p:nvSpPr>
        <p:spPr bwMode="auto">
          <a:xfrm>
            <a:off x="4596934" y="2035563"/>
            <a:ext cx="285750" cy="2425846"/>
          </a:xfrm>
          <a:prstGeom prst="rightArrow">
            <a:avLst>
              <a:gd name="adj1" fmla="val 100000"/>
              <a:gd name="adj2" fmla="val 100000"/>
            </a:avLst>
          </a:prstGeom>
          <a:gradFill flip="none" rotWithShape="1">
            <a:gsLst>
              <a:gs pos="0">
                <a:srgbClr val="EED200">
                  <a:tint val="66000"/>
                  <a:satMod val="160000"/>
                </a:srgbClr>
              </a:gs>
              <a:gs pos="50000">
                <a:srgbClr val="EED200">
                  <a:tint val="44500"/>
                  <a:satMod val="160000"/>
                </a:srgbClr>
              </a:gs>
              <a:gs pos="100000">
                <a:srgbClr val="EED200">
                  <a:tint val="23500"/>
                  <a:satMod val="160000"/>
                </a:srgbClr>
              </a:gs>
            </a:gsLst>
            <a:lin ang="10800000" scaled="1"/>
            <a:tileRect/>
          </a:gra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defRPr/>
            </a:pPr>
            <a:endParaRPr lang="ja-JP" altLang="en-US" sz="1108"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405" name="Picture 28" descr="THTP_logo_out3"/>
          <p:cNvPicPr>
            <a:picLocks noChangeAspect="1" noChangeArrowheads="1"/>
          </p:cNvPicPr>
          <p:nvPr/>
        </p:nvPicPr>
        <p:blipFill>
          <a:blip r:embed="rId3">
            <a:extLst>
              <a:ext uri="{28A0092B-C50C-407E-A947-70E740481C1C}">
                <a14:useLocalDpi xmlns:a14="http://schemas.microsoft.com/office/drawing/2010/main" val="0"/>
              </a:ext>
            </a:extLst>
          </a:blip>
          <a:srcRect b="10654"/>
          <a:stretch>
            <a:fillRect/>
          </a:stretch>
        </p:blipFill>
        <p:spPr bwMode="auto">
          <a:xfrm>
            <a:off x="70338" y="710712"/>
            <a:ext cx="3505200" cy="813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06" name="テキスト ボックス 11"/>
          <p:cNvSpPr txBox="1">
            <a:spLocks noChangeArrowheads="1"/>
          </p:cNvSpPr>
          <p:nvPr/>
        </p:nvSpPr>
        <p:spPr bwMode="auto">
          <a:xfrm>
            <a:off x="3963866" y="804710"/>
            <a:ext cx="5180134" cy="774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defTabSz="457200"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37931725" indent="-37474525" defTabSz="45720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defTabSz="4572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defTabSz="4572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defTabSz="4572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defTabSz="4572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defTabSz="4572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defTabSz="4572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defTabSz="4572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fontAlgn="base" hangingPunct="1">
              <a:spcBef>
                <a:spcPct val="0"/>
              </a:spcBef>
              <a:spcAft>
                <a:spcPct val="0"/>
              </a:spcAft>
              <a:buFontTx/>
              <a:buNone/>
            </a:pPr>
            <a:r>
              <a:rPr lang="ja-JP" altLang="en-US" sz="1477" b="1" dirty="0">
                <a:solidFill>
                  <a:srgbClr val="000000"/>
                </a:solidFill>
                <a:latin typeface="メイリオ" pitchFamily="50" charset="-128"/>
                <a:ea typeface="メイリオ" pitchFamily="50" charset="-128"/>
                <a:cs typeface="メイリオ" pitchFamily="50" charset="-128"/>
              </a:rPr>
              <a:t>東京の強みである活発な企業活動、豊富な経験と知識を持った多くの人たちの力を活用し、地域包括ケアシステムの構築に資する「地域貢献活動」を活性化</a:t>
            </a:r>
          </a:p>
        </p:txBody>
      </p:sp>
      <p:sp>
        <p:nvSpPr>
          <p:cNvPr id="11280" name="正方形/長方形 21"/>
          <p:cNvSpPr>
            <a:spLocks noChangeArrowheads="1"/>
          </p:cNvSpPr>
          <p:nvPr/>
        </p:nvSpPr>
        <p:spPr bwMode="auto">
          <a:xfrm>
            <a:off x="5460755" y="4135453"/>
            <a:ext cx="3460506" cy="477395"/>
          </a:xfrm>
          <a:prstGeom prst="rect">
            <a:avLst/>
          </a:prstGeom>
          <a:ln/>
        </p:spPr>
        <p:style>
          <a:lnRef idx="1">
            <a:schemeClr val="accent6"/>
          </a:lnRef>
          <a:fillRef idx="2">
            <a:schemeClr val="accent6"/>
          </a:fillRef>
          <a:effectRef idx="1">
            <a:schemeClr val="accent6"/>
          </a:effectRef>
          <a:fontRef idx="minor">
            <a:schemeClr val="dk1"/>
          </a:fontRef>
        </p:style>
        <p:txBody>
          <a:bodyPr wrap="square" tIns="33231" anchor="ctr">
            <a:spAutoFit/>
          </a:bodyPr>
          <a:lstStyle>
            <a:lvl1pPr marL="285750" indent="-285750"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indent="0" eaLnBrk="1" hangingPunct="1">
              <a:defRPr/>
            </a:pPr>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企業人や元気な高齢者に対し、</a:t>
            </a:r>
            <a:endParaRPr lang="en-US" altLang="ja-JP"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defRPr/>
            </a:pPr>
            <a:r>
              <a:rPr lang="ja-JP" altLang="en-US" sz="129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広く地域貢献活動への参加のきっかけを提供</a:t>
            </a:r>
          </a:p>
        </p:txBody>
      </p:sp>
      <p:sp>
        <p:nvSpPr>
          <p:cNvPr id="23" name="正方形/長方形 22"/>
          <p:cNvSpPr/>
          <p:nvPr/>
        </p:nvSpPr>
        <p:spPr bwMode="auto">
          <a:xfrm>
            <a:off x="4991574" y="1951891"/>
            <a:ext cx="2324675" cy="214118"/>
          </a:xfrm>
          <a:prstGeom prst="rect">
            <a:avLst/>
          </a:prstGeom>
          <a:solidFill>
            <a:srgbClr val="EED200"/>
          </a:solidFill>
          <a:ln w="12700">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43200" bIns="0" anchor="ctr">
            <a:spAutoFit/>
          </a:bodyPr>
          <a:lstStyle/>
          <a:p>
            <a:pPr>
              <a:defRPr/>
            </a:pPr>
            <a:r>
              <a:rPr lang="ja-JP" altLang="en-US" sz="1108"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３　Ｗｅｂサイトによる情報発信</a:t>
            </a:r>
          </a:p>
        </p:txBody>
      </p:sp>
      <p:sp>
        <p:nvSpPr>
          <p:cNvPr id="32" name="左矢印 31"/>
          <p:cNvSpPr/>
          <p:nvPr/>
        </p:nvSpPr>
        <p:spPr>
          <a:xfrm rot="10800000">
            <a:off x="5159122" y="4154181"/>
            <a:ext cx="205154" cy="432289"/>
          </a:xfrm>
          <a:prstGeom prst="leftArrow">
            <a:avLst/>
          </a:prstGeom>
          <a:ln/>
        </p:spPr>
        <p:style>
          <a:lnRef idx="1">
            <a:schemeClr val="accent6"/>
          </a:lnRef>
          <a:fillRef idx="3">
            <a:schemeClr val="accent6"/>
          </a:fillRef>
          <a:effectRef idx="2">
            <a:schemeClr val="accent6"/>
          </a:effectRef>
          <a:fontRef idx="minor">
            <a:schemeClr val="lt1"/>
          </a:fontRef>
        </p:style>
        <p:txBody>
          <a:bodyPr wrap="none" anchor="ctr"/>
          <a:lstStyle/>
          <a:p>
            <a:pPr algn="ctr">
              <a:defRPr/>
            </a:pPr>
            <a:endParaRPr lang="ja-JP" altLang="en-US" sz="1108"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102410" name="正方形/長方形 21"/>
          <p:cNvSpPr>
            <a:spLocks noChangeArrowheads="1"/>
          </p:cNvSpPr>
          <p:nvPr/>
        </p:nvSpPr>
        <p:spPr bwMode="auto">
          <a:xfrm>
            <a:off x="4917831" y="2611955"/>
            <a:ext cx="4082562" cy="60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defTabSz="0"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defTabSz="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defTabSz="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defTabSz="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defTabSz="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defTabSz="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defTabSz="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defTabSz="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defTabSz="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fontAlgn="base" hangingPunct="1">
              <a:spcBef>
                <a:spcPct val="0"/>
              </a:spcBef>
              <a:spcAft>
                <a:spcPct val="0"/>
              </a:spcAft>
              <a:buFont typeface="Wingdings" pitchFamily="2" charset="2"/>
              <a:buChar char="Ø"/>
            </a:pPr>
            <a:r>
              <a:rPr lang="ja-JP" altLang="en-US" sz="1108" dirty="0">
                <a:solidFill>
                  <a:srgbClr val="000000"/>
                </a:solidFill>
                <a:latin typeface="メイリオ" pitchFamily="50" charset="-128"/>
                <a:ea typeface="メイリオ" pitchFamily="50" charset="-128"/>
                <a:cs typeface="メイリオ" pitchFamily="50" charset="-128"/>
              </a:rPr>
              <a:t>進捗状況をリアルタイムに更新、課題解決のモデルケースを提示</a:t>
            </a:r>
          </a:p>
          <a:p>
            <a:pPr eaLnBrk="1" fontAlgn="base" hangingPunct="1">
              <a:spcBef>
                <a:spcPct val="0"/>
              </a:spcBef>
              <a:spcAft>
                <a:spcPct val="0"/>
              </a:spcAft>
              <a:buFont typeface="Wingdings" pitchFamily="2" charset="2"/>
              <a:buChar char="Ø"/>
            </a:pPr>
            <a:r>
              <a:rPr lang="ja-JP" altLang="en-US" sz="1108" dirty="0">
                <a:solidFill>
                  <a:srgbClr val="000000"/>
                </a:solidFill>
                <a:latin typeface="メイリオ" pitchFamily="50" charset="-128"/>
                <a:ea typeface="メイリオ" pitchFamily="50" charset="-128"/>
                <a:cs typeface="メイリオ" pitchFamily="50" charset="-128"/>
              </a:rPr>
              <a:t>幅広い世代や多様な分野の人が興味を持てるコンテンツ</a:t>
            </a:r>
          </a:p>
        </p:txBody>
      </p:sp>
      <p:sp>
        <p:nvSpPr>
          <p:cNvPr id="46" name="正方形/長方形 21"/>
          <p:cNvSpPr>
            <a:spLocks noChangeArrowheads="1"/>
          </p:cNvSpPr>
          <p:nvPr/>
        </p:nvSpPr>
        <p:spPr bwMode="auto">
          <a:xfrm>
            <a:off x="4974817" y="2247074"/>
            <a:ext cx="3934557" cy="43332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lIns="0" rIns="0">
            <a:spAutoFit/>
          </a:bodyPr>
          <a:lstStyle>
            <a:lvl1pPr marL="285750" indent="-285750"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indent="0" eaLnBrk="1" hangingPunct="1">
              <a:spcAft>
                <a:spcPts val="554"/>
              </a:spcAft>
              <a:defRPr/>
            </a:pP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ＮＰＯ法人や元気な高齢者など多様な主体による地域貢献活動の情報を発信</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bwMode="auto">
          <a:xfrm>
            <a:off x="201563" y="1934376"/>
            <a:ext cx="2324675" cy="384613"/>
          </a:xfrm>
          <a:prstGeom prst="rect">
            <a:avLst/>
          </a:prstGeom>
          <a:solidFill>
            <a:srgbClr val="EED200"/>
          </a:solidFill>
          <a:ln w="12700">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43200" bIns="0" anchor="ctr">
            <a:spAutoFit/>
          </a:bodyPr>
          <a:lstStyle/>
          <a:p>
            <a:pPr>
              <a:defRPr/>
            </a:pPr>
            <a:r>
              <a:rPr lang="ja-JP" altLang="en-US" sz="1108"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１　地域福祉団体の運営基盤</a:t>
            </a:r>
            <a:r>
              <a:rPr lang="ja-JP" altLang="en-US" sz="1108" b="1" dirty="0" smtClean="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強化</a:t>
            </a:r>
            <a:endParaRPr lang="en-US" altLang="ja-JP" sz="1108" b="1" dirty="0" smtClean="0">
              <a:solidFill>
                <a:srgbClr val="1C1C1C"/>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108"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8" b="1" dirty="0" smtClean="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　「プロボノプログラム」</a:t>
            </a:r>
            <a:endParaRPr lang="ja-JP" altLang="en-US" sz="1108"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bwMode="auto">
          <a:xfrm>
            <a:off x="201562" y="3513274"/>
            <a:ext cx="3751348" cy="384613"/>
          </a:xfrm>
          <a:prstGeom prst="rect">
            <a:avLst/>
          </a:prstGeom>
          <a:solidFill>
            <a:srgbClr val="EED200"/>
          </a:solidFill>
          <a:ln w="12700">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43200" bIns="0" anchor="ctr">
            <a:spAutoFit/>
          </a:bodyPr>
          <a:lstStyle/>
          <a:p>
            <a:pPr>
              <a:defRPr/>
            </a:pPr>
            <a:r>
              <a:rPr lang="ja-JP" altLang="en-US" sz="1108"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２　新たな活動の創出に取り組む区市町村等への</a:t>
            </a:r>
            <a:r>
              <a:rPr lang="ja-JP" altLang="en-US" sz="1108" b="1" dirty="0" smtClean="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sz="1108" b="1" dirty="0" smtClean="0">
              <a:solidFill>
                <a:srgbClr val="1C1C1C"/>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108"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8" b="1" dirty="0" smtClean="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　「ホームタウン共創力アップ・プログラム」</a:t>
            </a:r>
            <a:endParaRPr lang="en-US" altLang="ja-JP" sz="1108"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1"/>
          <p:cNvSpPr>
            <a:spLocks noChangeArrowheads="1"/>
          </p:cNvSpPr>
          <p:nvPr/>
        </p:nvSpPr>
        <p:spPr bwMode="auto">
          <a:xfrm>
            <a:off x="181499" y="2342913"/>
            <a:ext cx="4167763" cy="132427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lIns="0" rIns="0">
            <a:spAutoFit/>
          </a:bodyPr>
          <a:lstStyle>
            <a:lvl1pPr marL="285750" indent="-285750"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indent="0" eaLnBrk="1" hangingPunct="1">
              <a:spcAft>
                <a:spcPts val="277"/>
              </a:spcAft>
              <a:defRPr/>
            </a:pP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ビジネススキルや専門知識を活かしたボランティア活動である「プロボノ」により、地域貢献活動を展開している団体に対し、運営活動面からの支援を提供</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265" indent="-158265" eaLnBrk="1" hangingPunct="1">
              <a:buFont typeface="Wingdings" panose="05000000000000000000" pitchFamily="2" charset="2"/>
              <a:buChar char="Ø"/>
              <a:defRPr/>
            </a:pPr>
            <a:r>
              <a:rPr lang="ja-JP" altLang="en-US" sz="1108"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中・長期</a:t>
            </a: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プロジェクト</a:t>
            </a:r>
            <a:r>
              <a:rPr lang="ja-JP" altLang="en-US" sz="1108"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8"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8"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8"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r>
              <a:rPr lang="ja-JP" altLang="en-US" sz="1108"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8"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265" indent="-158265" eaLnBrk="1" hangingPunct="1">
              <a:buFont typeface="Wingdings" panose="05000000000000000000" pitchFamily="2" charset="2"/>
              <a:buChar char="Ø"/>
              <a:defRPr/>
            </a:pPr>
            <a:r>
              <a:rPr lang="ja-JP" altLang="en-US" sz="1108"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短期</a:t>
            </a: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プロジェクト（</a:t>
            </a:r>
            <a:r>
              <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265" indent="-158265" eaLnBrk="1" hangingPunct="1">
              <a:buFont typeface="Wingdings" panose="05000000000000000000" pitchFamily="2" charset="2"/>
              <a:buChar char="Ø"/>
              <a:defRPr/>
            </a:pPr>
            <a:r>
              <a:rPr lang="ja-JP" altLang="en-US" sz="1108"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体験型プロボノプロジェクト（</a:t>
            </a: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セミナー＋研修プログラム）</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265" indent="-158265" eaLnBrk="1" hangingPunct="1">
              <a:buFont typeface="Wingdings" panose="05000000000000000000" pitchFamily="2" charset="2"/>
              <a:buChar char="Ø"/>
              <a:defRPr/>
            </a:pP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1"/>
          <p:cNvSpPr>
            <a:spLocks noChangeArrowheads="1"/>
          </p:cNvSpPr>
          <p:nvPr/>
        </p:nvSpPr>
        <p:spPr bwMode="auto">
          <a:xfrm>
            <a:off x="196774" y="3913277"/>
            <a:ext cx="4164210" cy="81278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lIns="0" rIns="0">
            <a:spAutoFit/>
          </a:bodyPr>
          <a:lstStyle>
            <a:lvl1pPr marL="285750" indent="-285750"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indent="0" eaLnBrk="1" hangingPunct="1">
              <a:spcAft>
                <a:spcPts val="277"/>
              </a:spcAft>
              <a:defRPr/>
            </a:pP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8" spc="-1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地域福祉の担い手や新たな活動を創出するため、各地域において中間支援を行う区市町村、社会福祉協議会、地域包括支援センター等の取組を支援</a:t>
            </a:r>
            <a:endParaRPr lang="en-US" altLang="ja-JP" sz="1108" spc="-1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265" indent="-158265" eaLnBrk="1" hangingPunct="1">
              <a:buFont typeface="Wingdings" panose="05000000000000000000" pitchFamily="2" charset="2"/>
              <a:buChar char="Ø"/>
              <a:defRPr/>
            </a:pP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セミナー</a:t>
            </a:r>
            <a:r>
              <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伴走支援の実施</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bwMode="auto">
          <a:xfrm>
            <a:off x="5045793" y="3280665"/>
            <a:ext cx="3466013" cy="214118"/>
          </a:xfrm>
          <a:prstGeom prst="rect">
            <a:avLst/>
          </a:prstGeom>
          <a:solidFill>
            <a:srgbClr val="EED200"/>
          </a:solidFill>
          <a:ln w="12700">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tIns="43200" bIns="0" anchor="ctr">
            <a:spAutoFit/>
          </a:bodyPr>
          <a:lstStyle/>
          <a:p>
            <a:pPr>
              <a:defRPr/>
            </a:pPr>
            <a:r>
              <a:rPr lang="ja-JP" altLang="en-US" sz="1108"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４　総括</a:t>
            </a:r>
            <a:r>
              <a:rPr lang="ja-JP" altLang="en-US" sz="1108" b="1" dirty="0" smtClean="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イベント（東京ホームタウン大学）の</a:t>
            </a:r>
            <a:r>
              <a:rPr lang="ja-JP" altLang="en-US" sz="1108"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開催</a:t>
            </a:r>
          </a:p>
        </p:txBody>
      </p:sp>
      <p:sp>
        <p:nvSpPr>
          <p:cNvPr id="35" name="正方形/長方形 21"/>
          <p:cNvSpPr>
            <a:spLocks noChangeArrowheads="1"/>
          </p:cNvSpPr>
          <p:nvPr/>
        </p:nvSpPr>
        <p:spPr bwMode="auto">
          <a:xfrm>
            <a:off x="4986705" y="3549162"/>
            <a:ext cx="3934557" cy="43332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lIns="0" rIns="0">
            <a:spAutoFit/>
          </a:bodyPr>
          <a:lstStyle>
            <a:lvl1pPr marL="285750" indent="-285750"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indent="0" eaLnBrk="1" hangingPunct="1">
              <a:spcAft>
                <a:spcPts val="554"/>
              </a:spcAft>
              <a:defRPr/>
            </a:pPr>
            <a:r>
              <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東京ホームタウンプロジェクトの取組のうち、特に優れた事例を紹介するなど、本事業の成果を発信</a:t>
            </a:r>
            <a:endParaRPr lang="en-US" altLang="ja-JP"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5313485" y="5911362"/>
            <a:ext cx="3607777" cy="612531"/>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en-US" altLang="ja-JP" sz="1015"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108"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運営基盤の強化</a:t>
            </a:r>
            <a:endParaRPr lang="en-US" altLang="ja-JP" sz="1108"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015"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活動の質・量を拡充していくための運営基盤を構築</a:t>
            </a:r>
          </a:p>
        </p:txBody>
      </p:sp>
      <p:sp>
        <p:nvSpPr>
          <p:cNvPr id="40" name="正方形/長方形 39"/>
          <p:cNvSpPr/>
          <p:nvPr/>
        </p:nvSpPr>
        <p:spPr>
          <a:xfrm>
            <a:off x="5313485" y="5423068"/>
            <a:ext cx="3607777" cy="558159"/>
          </a:xfrm>
          <a:prstGeom prst="rect">
            <a:avLst/>
          </a:prstGeom>
          <a:ln w="28575">
            <a:solidFill>
              <a:srgbClr val="98B954"/>
            </a:solidFill>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ja-JP" altLang="en-US" sz="1108"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日常的な活動の推進</a:t>
            </a:r>
            <a:endParaRPr lang="en-US" altLang="ja-JP" sz="1015" dirty="0">
              <a:solidFill>
                <a:prstClr val="black"/>
              </a:solidFill>
              <a:latin typeface="メイリオ" pitchFamily="50" charset="-128"/>
              <a:ea typeface="メイリオ" pitchFamily="50" charset="-128"/>
            </a:endParaRPr>
          </a:p>
          <a:p>
            <a:pPr algn="ctr">
              <a:defRPr/>
            </a:pPr>
            <a:r>
              <a:rPr lang="ja-JP" altLang="en-US" sz="1015" dirty="0">
                <a:solidFill>
                  <a:prstClr val="black"/>
                </a:solidFill>
                <a:latin typeface="メイリオ" pitchFamily="50" charset="-128"/>
                <a:ea typeface="メイリオ" pitchFamily="50" charset="-128"/>
                <a:cs typeface="メイリオ" panose="020B0604030504040204" pitchFamily="50" charset="-128"/>
              </a:rPr>
              <a:t>地域の支援ニーズに対応したサービスを提供</a:t>
            </a:r>
            <a:endParaRPr lang="en-US" altLang="ja-JP" sz="1015" dirty="0">
              <a:solidFill>
                <a:prstClr val="black"/>
              </a:solidFill>
              <a:latin typeface="メイリオ" pitchFamily="50" charset="-128"/>
              <a:ea typeface="メイリオ" pitchFamily="50" charset="-128"/>
              <a:cs typeface="メイリオ" panose="020B0604030504040204" pitchFamily="50" charset="-128"/>
            </a:endParaRPr>
          </a:p>
          <a:p>
            <a:pPr algn="ctr">
              <a:defRPr/>
            </a:pPr>
            <a:endParaRPr lang="en-US" altLang="ja-JP" sz="1015" dirty="0">
              <a:solidFill>
                <a:prstClr val="black"/>
              </a:solidFill>
              <a:latin typeface="メイリオ" pitchFamily="50" charset="-128"/>
              <a:ea typeface="メイリオ" pitchFamily="50" charset="-128"/>
              <a:cs typeface="メイリオ" panose="020B0604030504040204" pitchFamily="50" charset="-128"/>
            </a:endParaRPr>
          </a:p>
        </p:txBody>
      </p:sp>
      <p:sp>
        <p:nvSpPr>
          <p:cNvPr id="44" name="テキスト ボックス 43"/>
          <p:cNvSpPr txBox="1"/>
          <p:nvPr/>
        </p:nvSpPr>
        <p:spPr>
          <a:xfrm>
            <a:off x="6126774" y="4954688"/>
            <a:ext cx="1981200" cy="216662"/>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bIns="0" anchor="ctr">
            <a:spAutoFit/>
          </a:bodyPr>
          <a:lstStyle/>
          <a:p>
            <a:pPr algn="ctr">
              <a:defRPr/>
            </a:pPr>
            <a:r>
              <a:rPr lang="ja-JP" altLang="en-US" sz="1108" dirty="0">
                <a:solidFill>
                  <a:prstClr val="white"/>
                </a:solidFill>
                <a:latin typeface="メイリオ" pitchFamily="50" charset="-128"/>
                <a:ea typeface="メイリオ" pitchFamily="50" charset="-128"/>
              </a:rPr>
              <a:t>高齢者・家族・地域住民</a:t>
            </a:r>
            <a:endParaRPr lang="en-US" altLang="ja-JP" sz="1108" dirty="0">
              <a:solidFill>
                <a:prstClr val="white"/>
              </a:solidFill>
              <a:latin typeface="メイリオ" pitchFamily="50" charset="-128"/>
              <a:ea typeface="メイリオ" pitchFamily="50" charset="-128"/>
            </a:endParaRPr>
          </a:p>
        </p:txBody>
      </p:sp>
      <p:sp>
        <p:nvSpPr>
          <p:cNvPr id="48" name="上矢印 47"/>
          <p:cNvSpPr/>
          <p:nvPr/>
        </p:nvSpPr>
        <p:spPr>
          <a:xfrm>
            <a:off x="6551735" y="5221517"/>
            <a:ext cx="1129811" cy="193431"/>
          </a:xfrm>
          <a:prstGeom prst="upArrow">
            <a:avLst/>
          </a:prstGeom>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a:defRPr/>
            </a:pPr>
            <a:endPar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左矢印 48"/>
          <p:cNvSpPr/>
          <p:nvPr/>
        </p:nvSpPr>
        <p:spPr>
          <a:xfrm rot="854199" flipH="1">
            <a:off x="4911970" y="5224097"/>
            <a:ext cx="301869" cy="432288"/>
          </a:xfrm>
          <a:prstGeom prst="leftArrow">
            <a:avLst/>
          </a:prstGeom>
          <a:ln/>
        </p:spPr>
        <p:style>
          <a:lnRef idx="1">
            <a:schemeClr val="accent5"/>
          </a:lnRef>
          <a:fillRef idx="3">
            <a:schemeClr val="accent5"/>
          </a:fillRef>
          <a:effectRef idx="2">
            <a:schemeClr val="accent5"/>
          </a:effectRef>
          <a:fontRef idx="minor">
            <a:schemeClr val="lt1"/>
          </a:fontRef>
        </p:style>
        <p:txBody>
          <a:bodyPr wrap="none" anchor="ctr"/>
          <a:lstStyle/>
          <a:p>
            <a:pPr algn="ctr">
              <a:defRPr/>
            </a:pPr>
            <a:endPar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テキスト ボックス 51"/>
          <p:cNvSpPr txBox="1"/>
          <p:nvPr/>
        </p:nvSpPr>
        <p:spPr bwMode="auto">
          <a:xfrm flipH="1">
            <a:off x="146536" y="4950895"/>
            <a:ext cx="4646735" cy="1568910"/>
          </a:xfrm>
          <a:custGeom>
            <a:avLst/>
            <a:gdLst>
              <a:gd name="connsiteX0" fmla="*/ 0 w 2483768"/>
              <a:gd name="connsiteY0" fmla="*/ 0 h 1569660"/>
              <a:gd name="connsiteX1" fmla="*/ 2483768 w 2483768"/>
              <a:gd name="connsiteY1" fmla="*/ 0 h 1569660"/>
              <a:gd name="connsiteX2" fmla="*/ 2483768 w 2483768"/>
              <a:gd name="connsiteY2" fmla="*/ 1569660 h 1569660"/>
              <a:gd name="connsiteX3" fmla="*/ 0 w 2483768"/>
              <a:gd name="connsiteY3" fmla="*/ 1569660 h 1569660"/>
              <a:gd name="connsiteX4" fmla="*/ 0 w 2483768"/>
              <a:gd name="connsiteY4" fmla="*/ 0 h 1569660"/>
              <a:gd name="connsiteX0" fmla="*/ 0 w 2483768"/>
              <a:gd name="connsiteY0" fmla="*/ 4015 h 1573675"/>
              <a:gd name="connsiteX1" fmla="*/ 1098171 w 2483768"/>
              <a:gd name="connsiteY1" fmla="*/ 0 h 1573675"/>
              <a:gd name="connsiteX2" fmla="*/ 2483768 w 2483768"/>
              <a:gd name="connsiteY2" fmla="*/ 4015 h 1573675"/>
              <a:gd name="connsiteX3" fmla="*/ 2483768 w 2483768"/>
              <a:gd name="connsiteY3" fmla="*/ 1573675 h 1573675"/>
              <a:gd name="connsiteX4" fmla="*/ 0 w 2483768"/>
              <a:gd name="connsiteY4" fmla="*/ 1573675 h 1573675"/>
              <a:gd name="connsiteX5" fmla="*/ 0 w 2483768"/>
              <a:gd name="connsiteY5" fmla="*/ 4015 h 1573675"/>
              <a:gd name="connsiteX0" fmla="*/ 0 w 2483768"/>
              <a:gd name="connsiteY0" fmla="*/ 944609 h 2514269"/>
              <a:gd name="connsiteX1" fmla="*/ 1936371 w 2483768"/>
              <a:gd name="connsiteY1" fmla="*/ 0 h 2514269"/>
              <a:gd name="connsiteX2" fmla="*/ 2483768 w 2483768"/>
              <a:gd name="connsiteY2" fmla="*/ 944609 h 2514269"/>
              <a:gd name="connsiteX3" fmla="*/ 2483768 w 2483768"/>
              <a:gd name="connsiteY3" fmla="*/ 2514269 h 2514269"/>
              <a:gd name="connsiteX4" fmla="*/ 0 w 2483768"/>
              <a:gd name="connsiteY4" fmla="*/ 2514269 h 2514269"/>
              <a:gd name="connsiteX5" fmla="*/ 0 w 2483768"/>
              <a:gd name="connsiteY5" fmla="*/ 944609 h 2514269"/>
              <a:gd name="connsiteX0" fmla="*/ 0 w 2483768"/>
              <a:gd name="connsiteY0" fmla="*/ 944609 h 2514269"/>
              <a:gd name="connsiteX1" fmla="*/ 956770 w 2483768"/>
              <a:gd name="connsiteY1" fmla="*/ 473757 h 2514269"/>
              <a:gd name="connsiteX2" fmla="*/ 1936371 w 2483768"/>
              <a:gd name="connsiteY2" fmla="*/ 0 h 2514269"/>
              <a:gd name="connsiteX3" fmla="*/ 2483768 w 2483768"/>
              <a:gd name="connsiteY3" fmla="*/ 944609 h 2514269"/>
              <a:gd name="connsiteX4" fmla="*/ 2483768 w 2483768"/>
              <a:gd name="connsiteY4" fmla="*/ 2514269 h 2514269"/>
              <a:gd name="connsiteX5" fmla="*/ 0 w 2483768"/>
              <a:gd name="connsiteY5" fmla="*/ 2514269 h 2514269"/>
              <a:gd name="connsiteX6" fmla="*/ 0 w 2483768"/>
              <a:gd name="connsiteY6" fmla="*/ 944609 h 2514269"/>
              <a:gd name="connsiteX0" fmla="*/ 0 w 2483768"/>
              <a:gd name="connsiteY0" fmla="*/ 944609 h 2514269"/>
              <a:gd name="connsiteX1" fmla="*/ 1425876 w 2483768"/>
              <a:gd name="connsiteY1" fmla="*/ 945245 h 2514269"/>
              <a:gd name="connsiteX2" fmla="*/ 1936371 w 2483768"/>
              <a:gd name="connsiteY2" fmla="*/ 0 h 2514269"/>
              <a:gd name="connsiteX3" fmla="*/ 2483768 w 2483768"/>
              <a:gd name="connsiteY3" fmla="*/ 944609 h 2514269"/>
              <a:gd name="connsiteX4" fmla="*/ 2483768 w 2483768"/>
              <a:gd name="connsiteY4" fmla="*/ 2514269 h 2514269"/>
              <a:gd name="connsiteX5" fmla="*/ 0 w 2483768"/>
              <a:gd name="connsiteY5" fmla="*/ 2514269 h 2514269"/>
              <a:gd name="connsiteX6" fmla="*/ 0 w 2483768"/>
              <a:gd name="connsiteY6" fmla="*/ 944609 h 2514269"/>
              <a:gd name="connsiteX0" fmla="*/ 0 w 2483768"/>
              <a:gd name="connsiteY0" fmla="*/ 944609 h 2514269"/>
              <a:gd name="connsiteX1" fmla="*/ 1425876 w 2483768"/>
              <a:gd name="connsiteY1" fmla="*/ 945245 h 2514269"/>
              <a:gd name="connsiteX2" fmla="*/ 1419639 w 2483768"/>
              <a:gd name="connsiteY2" fmla="*/ 0 h 2514269"/>
              <a:gd name="connsiteX3" fmla="*/ 2483768 w 2483768"/>
              <a:gd name="connsiteY3" fmla="*/ 944609 h 2514269"/>
              <a:gd name="connsiteX4" fmla="*/ 2483768 w 2483768"/>
              <a:gd name="connsiteY4" fmla="*/ 2514269 h 2514269"/>
              <a:gd name="connsiteX5" fmla="*/ 0 w 2483768"/>
              <a:gd name="connsiteY5" fmla="*/ 2514269 h 2514269"/>
              <a:gd name="connsiteX6" fmla="*/ 0 w 2483768"/>
              <a:gd name="connsiteY6" fmla="*/ 944609 h 2514269"/>
              <a:gd name="connsiteX0" fmla="*/ 0 w 2483768"/>
              <a:gd name="connsiteY0" fmla="*/ 944609 h 2514269"/>
              <a:gd name="connsiteX1" fmla="*/ 1425876 w 2483768"/>
              <a:gd name="connsiteY1" fmla="*/ 945245 h 2514269"/>
              <a:gd name="connsiteX2" fmla="*/ 1419639 w 2483768"/>
              <a:gd name="connsiteY2" fmla="*/ 0 h 2514269"/>
              <a:gd name="connsiteX3" fmla="*/ 2481387 w 2483768"/>
              <a:gd name="connsiteY3" fmla="*/ 4015 h 2514269"/>
              <a:gd name="connsiteX4" fmla="*/ 2483768 w 2483768"/>
              <a:gd name="connsiteY4" fmla="*/ 2514269 h 2514269"/>
              <a:gd name="connsiteX5" fmla="*/ 0 w 2483768"/>
              <a:gd name="connsiteY5" fmla="*/ 2514269 h 2514269"/>
              <a:gd name="connsiteX6" fmla="*/ 0 w 2483768"/>
              <a:gd name="connsiteY6" fmla="*/ 944609 h 2514269"/>
              <a:gd name="connsiteX0" fmla="*/ 0 w 2485028"/>
              <a:gd name="connsiteY0" fmla="*/ 1189159 h 2514269"/>
              <a:gd name="connsiteX1" fmla="*/ 1427136 w 2485028"/>
              <a:gd name="connsiteY1" fmla="*/ 945245 h 2514269"/>
              <a:gd name="connsiteX2" fmla="*/ 1420899 w 2485028"/>
              <a:gd name="connsiteY2" fmla="*/ 0 h 2514269"/>
              <a:gd name="connsiteX3" fmla="*/ 2482647 w 2485028"/>
              <a:gd name="connsiteY3" fmla="*/ 4015 h 2514269"/>
              <a:gd name="connsiteX4" fmla="*/ 2485028 w 2485028"/>
              <a:gd name="connsiteY4" fmla="*/ 2514269 h 2514269"/>
              <a:gd name="connsiteX5" fmla="*/ 1260 w 2485028"/>
              <a:gd name="connsiteY5" fmla="*/ 2514269 h 2514269"/>
              <a:gd name="connsiteX6" fmla="*/ 0 w 2485028"/>
              <a:gd name="connsiteY6" fmla="*/ 1189159 h 2514269"/>
              <a:gd name="connsiteX0" fmla="*/ 0 w 2485028"/>
              <a:gd name="connsiteY0" fmla="*/ 1189159 h 2514269"/>
              <a:gd name="connsiteX1" fmla="*/ 875221 w 2485028"/>
              <a:gd name="connsiteY1" fmla="*/ 1145332 h 2514269"/>
              <a:gd name="connsiteX2" fmla="*/ 1420899 w 2485028"/>
              <a:gd name="connsiteY2" fmla="*/ 0 h 2514269"/>
              <a:gd name="connsiteX3" fmla="*/ 2482647 w 2485028"/>
              <a:gd name="connsiteY3" fmla="*/ 4015 h 2514269"/>
              <a:gd name="connsiteX4" fmla="*/ 2485028 w 2485028"/>
              <a:gd name="connsiteY4" fmla="*/ 2514269 h 2514269"/>
              <a:gd name="connsiteX5" fmla="*/ 1260 w 2485028"/>
              <a:gd name="connsiteY5" fmla="*/ 2514269 h 2514269"/>
              <a:gd name="connsiteX6" fmla="*/ 0 w 2485028"/>
              <a:gd name="connsiteY6" fmla="*/ 1189159 h 2514269"/>
              <a:gd name="connsiteX0" fmla="*/ 0 w 2485028"/>
              <a:gd name="connsiteY0" fmla="*/ 1189159 h 2514269"/>
              <a:gd name="connsiteX1" fmla="*/ 875221 w 2485028"/>
              <a:gd name="connsiteY1" fmla="*/ 1156448 h 2514269"/>
              <a:gd name="connsiteX2" fmla="*/ 1420899 w 2485028"/>
              <a:gd name="connsiteY2" fmla="*/ 0 h 2514269"/>
              <a:gd name="connsiteX3" fmla="*/ 2482647 w 2485028"/>
              <a:gd name="connsiteY3" fmla="*/ 4015 h 2514269"/>
              <a:gd name="connsiteX4" fmla="*/ 2485028 w 2485028"/>
              <a:gd name="connsiteY4" fmla="*/ 2514269 h 2514269"/>
              <a:gd name="connsiteX5" fmla="*/ 1260 w 2485028"/>
              <a:gd name="connsiteY5" fmla="*/ 2514269 h 2514269"/>
              <a:gd name="connsiteX6" fmla="*/ 0 w 2485028"/>
              <a:gd name="connsiteY6" fmla="*/ 1189159 h 2514269"/>
              <a:gd name="connsiteX0" fmla="*/ 0 w 2485028"/>
              <a:gd name="connsiteY0" fmla="*/ 1292907 h 2618017"/>
              <a:gd name="connsiteX1" fmla="*/ 875221 w 2485028"/>
              <a:gd name="connsiteY1" fmla="*/ 1260196 h 2618017"/>
              <a:gd name="connsiteX2" fmla="*/ 874024 w 2485028"/>
              <a:gd name="connsiteY2" fmla="*/ 0 h 2618017"/>
              <a:gd name="connsiteX3" fmla="*/ 2482647 w 2485028"/>
              <a:gd name="connsiteY3" fmla="*/ 107763 h 2618017"/>
              <a:gd name="connsiteX4" fmla="*/ 2485028 w 2485028"/>
              <a:gd name="connsiteY4" fmla="*/ 2618017 h 2618017"/>
              <a:gd name="connsiteX5" fmla="*/ 1260 w 2485028"/>
              <a:gd name="connsiteY5" fmla="*/ 2618017 h 2618017"/>
              <a:gd name="connsiteX6" fmla="*/ 0 w 2485028"/>
              <a:gd name="connsiteY6" fmla="*/ 1292907 h 2618017"/>
              <a:gd name="connsiteX0" fmla="*/ 0 w 2485028"/>
              <a:gd name="connsiteY0" fmla="*/ 1296302 h 2621412"/>
              <a:gd name="connsiteX1" fmla="*/ 875221 w 2485028"/>
              <a:gd name="connsiteY1" fmla="*/ 1263591 h 2621412"/>
              <a:gd name="connsiteX2" fmla="*/ 874024 w 2485028"/>
              <a:gd name="connsiteY2" fmla="*/ 3395 h 2621412"/>
              <a:gd name="connsiteX3" fmla="*/ 2482647 w 2485028"/>
              <a:gd name="connsiteY3" fmla="*/ 0 h 2621412"/>
              <a:gd name="connsiteX4" fmla="*/ 2485028 w 2485028"/>
              <a:gd name="connsiteY4" fmla="*/ 2621412 h 2621412"/>
              <a:gd name="connsiteX5" fmla="*/ 1260 w 2485028"/>
              <a:gd name="connsiteY5" fmla="*/ 2621412 h 2621412"/>
              <a:gd name="connsiteX6" fmla="*/ 0 w 2485028"/>
              <a:gd name="connsiteY6" fmla="*/ 1296302 h 2621412"/>
              <a:gd name="connsiteX0" fmla="*/ 0 w 2485028"/>
              <a:gd name="connsiteY0" fmla="*/ 1296302 h 2621412"/>
              <a:gd name="connsiteX1" fmla="*/ 875221 w 2485028"/>
              <a:gd name="connsiteY1" fmla="*/ 1289528 h 2621412"/>
              <a:gd name="connsiteX2" fmla="*/ 874024 w 2485028"/>
              <a:gd name="connsiteY2" fmla="*/ 3395 h 2621412"/>
              <a:gd name="connsiteX3" fmla="*/ 2482647 w 2485028"/>
              <a:gd name="connsiteY3" fmla="*/ 0 h 2621412"/>
              <a:gd name="connsiteX4" fmla="*/ 2485028 w 2485028"/>
              <a:gd name="connsiteY4" fmla="*/ 2621412 h 2621412"/>
              <a:gd name="connsiteX5" fmla="*/ 1260 w 2485028"/>
              <a:gd name="connsiteY5" fmla="*/ 2621412 h 2621412"/>
              <a:gd name="connsiteX6" fmla="*/ 0 w 2485028"/>
              <a:gd name="connsiteY6" fmla="*/ 1296302 h 2621412"/>
              <a:gd name="connsiteX0" fmla="*/ 0 w 2485028"/>
              <a:gd name="connsiteY0" fmla="*/ 1296302 h 2621412"/>
              <a:gd name="connsiteX1" fmla="*/ 872701 w 2485028"/>
              <a:gd name="connsiteY1" fmla="*/ 1289528 h 2621412"/>
              <a:gd name="connsiteX2" fmla="*/ 874024 w 2485028"/>
              <a:gd name="connsiteY2" fmla="*/ 3395 h 2621412"/>
              <a:gd name="connsiteX3" fmla="*/ 2482647 w 2485028"/>
              <a:gd name="connsiteY3" fmla="*/ 0 h 2621412"/>
              <a:gd name="connsiteX4" fmla="*/ 2485028 w 2485028"/>
              <a:gd name="connsiteY4" fmla="*/ 2621412 h 2621412"/>
              <a:gd name="connsiteX5" fmla="*/ 1260 w 2485028"/>
              <a:gd name="connsiteY5" fmla="*/ 2621412 h 2621412"/>
              <a:gd name="connsiteX6" fmla="*/ 0 w 2485028"/>
              <a:gd name="connsiteY6" fmla="*/ 1296302 h 2621412"/>
              <a:gd name="connsiteX0" fmla="*/ 0 w 2485028"/>
              <a:gd name="connsiteY0" fmla="*/ 1296302 h 2621412"/>
              <a:gd name="connsiteX1" fmla="*/ 1345232 w 2485028"/>
              <a:gd name="connsiteY1" fmla="*/ 1293024 h 2621412"/>
              <a:gd name="connsiteX2" fmla="*/ 874024 w 2485028"/>
              <a:gd name="connsiteY2" fmla="*/ 3395 h 2621412"/>
              <a:gd name="connsiteX3" fmla="*/ 2482647 w 2485028"/>
              <a:gd name="connsiteY3" fmla="*/ 0 h 2621412"/>
              <a:gd name="connsiteX4" fmla="*/ 2485028 w 2485028"/>
              <a:gd name="connsiteY4" fmla="*/ 2621412 h 2621412"/>
              <a:gd name="connsiteX5" fmla="*/ 1260 w 2485028"/>
              <a:gd name="connsiteY5" fmla="*/ 2621412 h 2621412"/>
              <a:gd name="connsiteX6" fmla="*/ 0 w 2485028"/>
              <a:gd name="connsiteY6" fmla="*/ 1296302 h 2621412"/>
              <a:gd name="connsiteX0" fmla="*/ 0 w 2485028"/>
              <a:gd name="connsiteY0" fmla="*/ 1296302 h 2621412"/>
              <a:gd name="connsiteX1" fmla="*/ 1345232 w 2485028"/>
              <a:gd name="connsiteY1" fmla="*/ 1293024 h 2621412"/>
              <a:gd name="connsiteX2" fmla="*/ 1344034 w 2485028"/>
              <a:gd name="connsiteY2" fmla="*/ 3395 h 2621412"/>
              <a:gd name="connsiteX3" fmla="*/ 2482647 w 2485028"/>
              <a:gd name="connsiteY3" fmla="*/ 0 h 2621412"/>
              <a:gd name="connsiteX4" fmla="*/ 2485028 w 2485028"/>
              <a:gd name="connsiteY4" fmla="*/ 2621412 h 2621412"/>
              <a:gd name="connsiteX5" fmla="*/ 1260 w 2485028"/>
              <a:gd name="connsiteY5" fmla="*/ 2621412 h 2621412"/>
              <a:gd name="connsiteX6" fmla="*/ 0 w 2485028"/>
              <a:gd name="connsiteY6" fmla="*/ 1296302 h 2621412"/>
              <a:gd name="connsiteX0" fmla="*/ 0 w 2485028"/>
              <a:gd name="connsiteY0" fmla="*/ 1296302 h 2621412"/>
              <a:gd name="connsiteX1" fmla="*/ 1100776 w 2485028"/>
              <a:gd name="connsiteY1" fmla="*/ 1296522 h 2621412"/>
              <a:gd name="connsiteX2" fmla="*/ 1344034 w 2485028"/>
              <a:gd name="connsiteY2" fmla="*/ 3395 h 2621412"/>
              <a:gd name="connsiteX3" fmla="*/ 2482647 w 2485028"/>
              <a:gd name="connsiteY3" fmla="*/ 0 h 2621412"/>
              <a:gd name="connsiteX4" fmla="*/ 2485028 w 2485028"/>
              <a:gd name="connsiteY4" fmla="*/ 2621412 h 2621412"/>
              <a:gd name="connsiteX5" fmla="*/ 1260 w 2485028"/>
              <a:gd name="connsiteY5" fmla="*/ 2621412 h 2621412"/>
              <a:gd name="connsiteX6" fmla="*/ 0 w 2485028"/>
              <a:gd name="connsiteY6" fmla="*/ 1296302 h 2621412"/>
              <a:gd name="connsiteX0" fmla="*/ 0 w 2485028"/>
              <a:gd name="connsiteY0" fmla="*/ 1296302 h 2621412"/>
              <a:gd name="connsiteX1" fmla="*/ 1100776 w 2485028"/>
              <a:gd name="connsiteY1" fmla="*/ 1296522 h 2621412"/>
              <a:gd name="connsiteX2" fmla="*/ 1099579 w 2485028"/>
              <a:gd name="connsiteY2" fmla="*/ 10388 h 2621412"/>
              <a:gd name="connsiteX3" fmla="*/ 2482647 w 2485028"/>
              <a:gd name="connsiteY3" fmla="*/ 0 h 2621412"/>
              <a:gd name="connsiteX4" fmla="*/ 2485028 w 2485028"/>
              <a:gd name="connsiteY4" fmla="*/ 2621412 h 2621412"/>
              <a:gd name="connsiteX5" fmla="*/ 1260 w 2485028"/>
              <a:gd name="connsiteY5" fmla="*/ 2621412 h 2621412"/>
              <a:gd name="connsiteX6" fmla="*/ 0 w 2485028"/>
              <a:gd name="connsiteY6" fmla="*/ 1296302 h 2621412"/>
              <a:gd name="connsiteX0" fmla="*/ 0 w 2485028"/>
              <a:gd name="connsiteY0" fmla="*/ 1299901 h 2625011"/>
              <a:gd name="connsiteX1" fmla="*/ 1100776 w 2485028"/>
              <a:gd name="connsiteY1" fmla="*/ 1300121 h 2625011"/>
              <a:gd name="connsiteX2" fmla="*/ 1099579 w 2485028"/>
              <a:gd name="connsiteY2" fmla="*/ 0 h 2625011"/>
              <a:gd name="connsiteX3" fmla="*/ 2482647 w 2485028"/>
              <a:gd name="connsiteY3" fmla="*/ 3599 h 2625011"/>
              <a:gd name="connsiteX4" fmla="*/ 2485028 w 2485028"/>
              <a:gd name="connsiteY4" fmla="*/ 2625011 h 2625011"/>
              <a:gd name="connsiteX5" fmla="*/ 1260 w 2485028"/>
              <a:gd name="connsiteY5" fmla="*/ 2625011 h 2625011"/>
              <a:gd name="connsiteX6" fmla="*/ 0 w 2485028"/>
              <a:gd name="connsiteY6" fmla="*/ 1299901 h 2625011"/>
              <a:gd name="connsiteX0" fmla="*/ 0 w 2483768"/>
              <a:gd name="connsiteY0" fmla="*/ 1228420 h 2625011"/>
              <a:gd name="connsiteX1" fmla="*/ 1099516 w 2483768"/>
              <a:gd name="connsiteY1" fmla="*/ 1300121 h 2625011"/>
              <a:gd name="connsiteX2" fmla="*/ 1098319 w 2483768"/>
              <a:gd name="connsiteY2" fmla="*/ 0 h 2625011"/>
              <a:gd name="connsiteX3" fmla="*/ 2481387 w 2483768"/>
              <a:gd name="connsiteY3" fmla="*/ 3599 h 2625011"/>
              <a:gd name="connsiteX4" fmla="*/ 2483768 w 2483768"/>
              <a:gd name="connsiteY4" fmla="*/ 2625011 h 2625011"/>
              <a:gd name="connsiteX5" fmla="*/ 0 w 2483768"/>
              <a:gd name="connsiteY5" fmla="*/ 2625011 h 2625011"/>
              <a:gd name="connsiteX6" fmla="*/ 0 w 2483768"/>
              <a:gd name="connsiteY6" fmla="*/ 1228420 h 2625011"/>
              <a:gd name="connsiteX0" fmla="*/ 0 w 2483768"/>
              <a:gd name="connsiteY0" fmla="*/ 1228420 h 2625011"/>
              <a:gd name="connsiteX1" fmla="*/ 1099516 w 2483768"/>
              <a:gd name="connsiteY1" fmla="*/ 1232044 h 2625011"/>
              <a:gd name="connsiteX2" fmla="*/ 1098319 w 2483768"/>
              <a:gd name="connsiteY2" fmla="*/ 0 h 2625011"/>
              <a:gd name="connsiteX3" fmla="*/ 2481387 w 2483768"/>
              <a:gd name="connsiteY3" fmla="*/ 3599 h 2625011"/>
              <a:gd name="connsiteX4" fmla="*/ 2483768 w 2483768"/>
              <a:gd name="connsiteY4" fmla="*/ 2625011 h 2625011"/>
              <a:gd name="connsiteX5" fmla="*/ 0 w 2483768"/>
              <a:gd name="connsiteY5" fmla="*/ 2625011 h 2625011"/>
              <a:gd name="connsiteX6" fmla="*/ 0 w 2483768"/>
              <a:gd name="connsiteY6" fmla="*/ 1228420 h 2625011"/>
              <a:gd name="connsiteX0" fmla="*/ 0 w 2483768"/>
              <a:gd name="connsiteY0" fmla="*/ 1228420 h 2625011"/>
              <a:gd name="connsiteX1" fmla="*/ 1099516 w 2483768"/>
              <a:gd name="connsiteY1" fmla="*/ 1242256 h 2625011"/>
              <a:gd name="connsiteX2" fmla="*/ 1098319 w 2483768"/>
              <a:gd name="connsiteY2" fmla="*/ 0 h 2625011"/>
              <a:gd name="connsiteX3" fmla="*/ 2481387 w 2483768"/>
              <a:gd name="connsiteY3" fmla="*/ 3599 h 2625011"/>
              <a:gd name="connsiteX4" fmla="*/ 2483768 w 2483768"/>
              <a:gd name="connsiteY4" fmla="*/ 2625011 h 2625011"/>
              <a:gd name="connsiteX5" fmla="*/ 0 w 2483768"/>
              <a:gd name="connsiteY5" fmla="*/ 2625011 h 2625011"/>
              <a:gd name="connsiteX6" fmla="*/ 0 w 2483768"/>
              <a:gd name="connsiteY6" fmla="*/ 1228420 h 2625011"/>
              <a:gd name="connsiteX0" fmla="*/ 0 w 2483768"/>
              <a:gd name="connsiteY0" fmla="*/ 1228420 h 2625011"/>
              <a:gd name="connsiteX1" fmla="*/ 1099516 w 2483768"/>
              <a:gd name="connsiteY1" fmla="*/ 1242256 h 2625011"/>
              <a:gd name="connsiteX2" fmla="*/ 1098319 w 2483768"/>
              <a:gd name="connsiteY2" fmla="*/ 0 h 2625011"/>
              <a:gd name="connsiteX3" fmla="*/ 2481387 w 2483768"/>
              <a:gd name="connsiteY3" fmla="*/ 3599 h 2625011"/>
              <a:gd name="connsiteX4" fmla="*/ 2483768 w 2483768"/>
              <a:gd name="connsiteY4" fmla="*/ 2625011 h 2625011"/>
              <a:gd name="connsiteX5" fmla="*/ 0 w 2483768"/>
              <a:gd name="connsiteY5" fmla="*/ 2625011 h 2625011"/>
              <a:gd name="connsiteX6" fmla="*/ 0 w 2483768"/>
              <a:gd name="connsiteY6" fmla="*/ 1228420 h 2625011"/>
              <a:gd name="connsiteX0" fmla="*/ 0 w 2483768"/>
              <a:gd name="connsiteY0" fmla="*/ 1228420 h 2625011"/>
              <a:gd name="connsiteX1" fmla="*/ 1099516 w 2483768"/>
              <a:gd name="connsiteY1" fmla="*/ 1232044 h 2625011"/>
              <a:gd name="connsiteX2" fmla="*/ 1098319 w 2483768"/>
              <a:gd name="connsiteY2" fmla="*/ 0 h 2625011"/>
              <a:gd name="connsiteX3" fmla="*/ 2481387 w 2483768"/>
              <a:gd name="connsiteY3" fmla="*/ 3599 h 2625011"/>
              <a:gd name="connsiteX4" fmla="*/ 2483768 w 2483768"/>
              <a:gd name="connsiteY4" fmla="*/ 2625011 h 2625011"/>
              <a:gd name="connsiteX5" fmla="*/ 0 w 2483768"/>
              <a:gd name="connsiteY5" fmla="*/ 2625011 h 2625011"/>
              <a:gd name="connsiteX6" fmla="*/ 0 w 2483768"/>
              <a:gd name="connsiteY6" fmla="*/ 1228420 h 2625011"/>
              <a:gd name="connsiteX0" fmla="*/ 0 w 2483768"/>
              <a:gd name="connsiteY0" fmla="*/ 1228420 h 2625011"/>
              <a:gd name="connsiteX1" fmla="*/ 1099516 w 2483768"/>
              <a:gd name="connsiteY1" fmla="*/ 1232044 h 2625011"/>
              <a:gd name="connsiteX2" fmla="*/ 1098319 w 2483768"/>
              <a:gd name="connsiteY2" fmla="*/ 0 h 2625011"/>
              <a:gd name="connsiteX3" fmla="*/ 2481387 w 2483768"/>
              <a:gd name="connsiteY3" fmla="*/ 3599 h 2625011"/>
              <a:gd name="connsiteX4" fmla="*/ 2483768 w 2483768"/>
              <a:gd name="connsiteY4" fmla="*/ 2625011 h 2625011"/>
              <a:gd name="connsiteX5" fmla="*/ 0 w 2483768"/>
              <a:gd name="connsiteY5" fmla="*/ 2625011 h 2625011"/>
              <a:gd name="connsiteX6" fmla="*/ 0 w 2483768"/>
              <a:gd name="connsiteY6" fmla="*/ 1228420 h 2625011"/>
              <a:gd name="connsiteX0" fmla="*/ 0 w 2483768"/>
              <a:gd name="connsiteY0" fmla="*/ 1228420 h 2625011"/>
              <a:gd name="connsiteX1" fmla="*/ 1096996 w 2483768"/>
              <a:gd name="connsiteY1" fmla="*/ 1235448 h 2625011"/>
              <a:gd name="connsiteX2" fmla="*/ 1098319 w 2483768"/>
              <a:gd name="connsiteY2" fmla="*/ 0 h 2625011"/>
              <a:gd name="connsiteX3" fmla="*/ 2481387 w 2483768"/>
              <a:gd name="connsiteY3" fmla="*/ 3599 h 2625011"/>
              <a:gd name="connsiteX4" fmla="*/ 2483768 w 2483768"/>
              <a:gd name="connsiteY4" fmla="*/ 2625011 h 2625011"/>
              <a:gd name="connsiteX5" fmla="*/ 0 w 2483768"/>
              <a:gd name="connsiteY5" fmla="*/ 2625011 h 2625011"/>
              <a:gd name="connsiteX6" fmla="*/ 0 w 2483768"/>
              <a:gd name="connsiteY6" fmla="*/ 1228420 h 2625011"/>
              <a:gd name="connsiteX0" fmla="*/ 0 w 2483768"/>
              <a:gd name="connsiteY0" fmla="*/ 1228420 h 2625011"/>
              <a:gd name="connsiteX1" fmla="*/ 1098256 w 2483768"/>
              <a:gd name="connsiteY1" fmla="*/ 1232044 h 2625011"/>
              <a:gd name="connsiteX2" fmla="*/ 1098319 w 2483768"/>
              <a:gd name="connsiteY2" fmla="*/ 0 h 2625011"/>
              <a:gd name="connsiteX3" fmla="*/ 2481387 w 2483768"/>
              <a:gd name="connsiteY3" fmla="*/ 3599 h 2625011"/>
              <a:gd name="connsiteX4" fmla="*/ 2483768 w 2483768"/>
              <a:gd name="connsiteY4" fmla="*/ 2625011 h 2625011"/>
              <a:gd name="connsiteX5" fmla="*/ 0 w 2483768"/>
              <a:gd name="connsiteY5" fmla="*/ 2625011 h 2625011"/>
              <a:gd name="connsiteX6" fmla="*/ 0 w 2483768"/>
              <a:gd name="connsiteY6" fmla="*/ 1228420 h 2625011"/>
              <a:gd name="connsiteX0" fmla="*/ 0 w 2483768"/>
              <a:gd name="connsiteY0" fmla="*/ 1228420 h 2625011"/>
              <a:gd name="connsiteX1" fmla="*/ 1013475 w 2483768"/>
              <a:gd name="connsiteY1" fmla="*/ 1228636 h 2625011"/>
              <a:gd name="connsiteX2" fmla="*/ 1098319 w 2483768"/>
              <a:gd name="connsiteY2" fmla="*/ 0 h 2625011"/>
              <a:gd name="connsiteX3" fmla="*/ 2481387 w 2483768"/>
              <a:gd name="connsiteY3" fmla="*/ 3599 h 2625011"/>
              <a:gd name="connsiteX4" fmla="*/ 2483768 w 2483768"/>
              <a:gd name="connsiteY4" fmla="*/ 2625011 h 2625011"/>
              <a:gd name="connsiteX5" fmla="*/ 0 w 2483768"/>
              <a:gd name="connsiteY5" fmla="*/ 2625011 h 2625011"/>
              <a:gd name="connsiteX6" fmla="*/ 0 w 2483768"/>
              <a:gd name="connsiteY6" fmla="*/ 1228420 h 2625011"/>
              <a:gd name="connsiteX0" fmla="*/ 0 w 2483768"/>
              <a:gd name="connsiteY0" fmla="*/ 1231826 h 2628417"/>
              <a:gd name="connsiteX1" fmla="*/ 1013475 w 2483768"/>
              <a:gd name="connsiteY1" fmla="*/ 1232042 h 2628417"/>
              <a:gd name="connsiteX2" fmla="*/ 1014699 w 2483768"/>
              <a:gd name="connsiteY2" fmla="*/ 0 h 2628417"/>
              <a:gd name="connsiteX3" fmla="*/ 2481387 w 2483768"/>
              <a:gd name="connsiteY3" fmla="*/ 7005 h 2628417"/>
              <a:gd name="connsiteX4" fmla="*/ 2483768 w 2483768"/>
              <a:gd name="connsiteY4" fmla="*/ 2628417 h 2628417"/>
              <a:gd name="connsiteX5" fmla="*/ 0 w 2483768"/>
              <a:gd name="connsiteY5" fmla="*/ 2628417 h 2628417"/>
              <a:gd name="connsiteX6" fmla="*/ 0 w 2483768"/>
              <a:gd name="connsiteY6" fmla="*/ 1231826 h 2628417"/>
              <a:gd name="connsiteX0" fmla="*/ 0 w 2483768"/>
              <a:gd name="connsiteY0" fmla="*/ 1225014 h 2621605"/>
              <a:gd name="connsiteX1" fmla="*/ 1013475 w 2483768"/>
              <a:gd name="connsiteY1" fmla="*/ 1225230 h 2621605"/>
              <a:gd name="connsiteX2" fmla="*/ 1013538 w 2483768"/>
              <a:gd name="connsiteY2" fmla="*/ 0 h 2621605"/>
              <a:gd name="connsiteX3" fmla="*/ 2481387 w 2483768"/>
              <a:gd name="connsiteY3" fmla="*/ 193 h 2621605"/>
              <a:gd name="connsiteX4" fmla="*/ 2483768 w 2483768"/>
              <a:gd name="connsiteY4" fmla="*/ 2621605 h 2621605"/>
              <a:gd name="connsiteX5" fmla="*/ 0 w 2483768"/>
              <a:gd name="connsiteY5" fmla="*/ 2621605 h 2621605"/>
              <a:gd name="connsiteX6" fmla="*/ 0 w 2483768"/>
              <a:gd name="connsiteY6" fmla="*/ 1225014 h 2621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83768" h="2621605">
                <a:moveTo>
                  <a:pt x="0" y="1225014"/>
                </a:moveTo>
                <a:lnTo>
                  <a:pt x="1013475" y="1225230"/>
                </a:lnTo>
                <a:cubicBezTo>
                  <a:pt x="1013076" y="795354"/>
                  <a:pt x="1013937" y="429876"/>
                  <a:pt x="1013538" y="0"/>
                </a:cubicBezTo>
                <a:lnTo>
                  <a:pt x="2481387" y="193"/>
                </a:lnTo>
                <a:cubicBezTo>
                  <a:pt x="2482181" y="836944"/>
                  <a:pt x="2482974" y="1784854"/>
                  <a:pt x="2483768" y="2621605"/>
                </a:cubicBezTo>
                <a:lnTo>
                  <a:pt x="0" y="2621605"/>
                </a:lnTo>
                <a:lnTo>
                  <a:pt x="0" y="1225014"/>
                </a:lnTo>
                <a:close/>
              </a:path>
            </a:pathLst>
          </a:cu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lstStyle/>
          <a:p>
            <a:pPr>
              <a:defRPr/>
            </a:pPr>
            <a:endParaRPr lang="en-US" altLang="ja-JP" sz="1015" dirty="0">
              <a:solidFill>
                <a:prstClr val="black"/>
              </a:solidFill>
              <a:latin typeface="メイリオ" pitchFamily="50" charset="-128"/>
              <a:ea typeface="メイリオ" pitchFamily="50" charset="-128"/>
            </a:endParaRPr>
          </a:p>
        </p:txBody>
      </p:sp>
      <p:sp>
        <p:nvSpPr>
          <p:cNvPr id="50" name="テキスト ボックス 49"/>
          <p:cNvSpPr txBox="1"/>
          <p:nvPr/>
        </p:nvSpPr>
        <p:spPr bwMode="auto">
          <a:xfrm>
            <a:off x="3314700" y="4950896"/>
            <a:ext cx="1478574" cy="660437"/>
          </a:xfrm>
          <a:prstGeom prst="rect">
            <a:avLst/>
          </a:prstGeom>
          <a:solidFill>
            <a:schemeClr val="accent5">
              <a:lumMod val="20000"/>
              <a:lumOff val="80000"/>
            </a:schemeClr>
          </a:solidFill>
          <a:ln>
            <a:noFill/>
            <a:prstDash val="dash"/>
          </a:ln>
          <a:effectLst>
            <a:outerShdw blurRad="50800" dist="38100" dir="2700000" algn="tl" rotWithShape="0">
              <a:prstClr val="black">
                <a:alpha val="40000"/>
              </a:prstClr>
            </a:outerShdw>
          </a:effectLst>
        </p:spPr>
        <p:txBody>
          <a:bodyPr>
            <a:spAutoFit/>
          </a:bodyPr>
          <a:lstStyle/>
          <a:p>
            <a:pPr>
              <a:defRPr/>
            </a:pPr>
            <a:endParaRPr lang="en-US" altLang="ja-JP" sz="923" dirty="0">
              <a:solidFill>
                <a:prstClr val="black"/>
              </a:solidFill>
              <a:latin typeface="メイリオ" pitchFamily="50" charset="-128"/>
              <a:ea typeface="メイリオ" pitchFamily="50" charset="-128"/>
            </a:endParaRPr>
          </a:p>
          <a:p>
            <a:pPr>
              <a:defRPr/>
            </a:pPr>
            <a:r>
              <a:rPr lang="ja-JP" altLang="en-US" sz="923" dirty="0">
                <a:solidFill>
                  <a:prstClr val="black"/>
                </a:solidFill>
                <a:latin typeface="メイリオ" pitchFamily="50" charset="-128"/>
                <a:ea typeface="メイリオ" pitchFamily="50" charset="-128"/>
              </a:rPr>
              <a:t>●広報誌等での紹介</a:t>
            </a:r>
            <a:endParaRPr lang="en-US" altLang="ja-JP" sz="923" dirty="0">
              <a:solidFill>
                <a:prstClr val="black"/>
              </a:solidFill>
              <a:latin typeface="メイリオ" pitchFamily="50" charset="-128"/>
              <a:ea typeface="メイリオ" pitchFamily="50" charset="-128"/>
            </a:endParaRPr>
          </a:p>
          <a:p>
            <a:pPr>
              <a:defRPr/>
            </a:pPr>
            <a:r>
              <a:rPr lang="ja-JP" altLang="en-US" sz="923" dirty="0">
                <a:solidFill>
                  <a:prstClr val="black"/>
                </a:solidFill>
                <a:latin typeface="メイリオ" pitchFamily="50" charset="-128"/>
                <a:ea typeface="メイリオ" pitchFamily="50" charset="-128"/>
              </a:rPr>
              <a:t>●活動場所の提供</a:t>
            </a:r>
            <a:endParaRPr lang="en-US" altLang="ja-JP" sz="923" dirty="0">
              <a:solidFill>
                <a:prstClr val="black"/>
              </a:solidFill>
              <a:latin typeface="メイリオ" pitchFamily="50" charset="-128"/>
              <a:ea typeface="メイリオ" pitchFamily="50" charset="-128"/>
            </a:endParaRPr>
          </a:p>
          <a:p>
            <a:pPr>
              <a:defRPr/>
            </a:pPr>
            <a:r>
              <a:rPr lang="ja-JP" altLang="en-US" sz="923" dirty="0">
                <a:solidFill>
                  <a:prstClr val="black"/>
                </a:solidFill>
                <a:latin typeface="メイリオ" pitchFamily="50" charset="-128"/>
                <a:ea typeface="メイリオ" pitchFamily="50" charset="-128"/>
              </a:rPr>
              <a:t>●活動費補助　　　等</a:t>
            </a:r>
          </a:p>
        </p:txBody>
      </p:sp>
      <p:sp>
        <p:nvSpPr>
          <p:cNvPr id="53" name="左矢印 52"/>
          <p:cNvSpPr/>
          <p:nvPr/>
        </p:nvSpPr>
        <p:spPr>
          <a:xfrm flipH="1">
            <a:off x="4911970" y="6005773"/>
            <a:ext cx="301869" cy="430823"/>
          </a:xfrm>
          <a:prstGeom prst="leftArrow">
            <a:avLst/>
          </a:prstGeom>
          <a:ln/>
        </p:spPr>
        <p:style>
          <a:lnRef idx="1">
            <a:schemeClr val="accent2"/>
          </a:lnRef>
          <a:fillRef idx="3">
            <a:schemeClr val="accent2"/>
          </a:fillRef>
          <a:effectRef idx="2">
            <a:schemeClr val="accent2"/>
          </a:effectRef>
          <a:fontRef idx="minor">
            <a:schemeClr val="lt1"/>
          </a:fontRef>
        </p:style>
        <p:txBody>
          <a:bodyPr wrap="none" anchor="ctr"/>
          <a:lstStyle/>
          <a:p>
            <a:pPr algn="ctr">
              <a:defRPr/>
            </a:pPr>
            <a:endPar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左矢印 53"/>
          <p:cNvSpPr/>
          <p:nvPr/>
        </p:nvSpPr>
        <p:spPr>
          <a:xfrm flipH="1">
            <a:off x="2914651" y="5040924"/>
            <a:ext cx="301869" cy="432289"/>
          </a:xfrm>
          <a:prstGeom prst="leftArrow">
            <a:avLst/>
          </a:prstGeom>
          <a:ln/>
        </p:spPr>
        <p:style>
          <a:lnRef idx="1">
            <a:schemeClr val="accent2"/>
          </a:lnRef>
          <a:fillRef idx="3">
            <a:schemeClr val="accent2"/>
          </a:fillRef>
          <a:effectRef idx="2">
            <a:schemeClr val="accent2"/>
          </a:effectRef>
          <a:fontRef idx="minor">
            <a:schemeClr val="lt1"/>
          </a:fontRef>
        </p:style>
        <p:txBody>
          <a:bodyPr wrap="none" anchor="ctr"/>
          <a:lstStyle/>
          <a:p>
            <a:pPr algn="ctr">
              <a:defRPr/>
            </a:pPr>
            <a:endParaRPr lang="ja-JP" altLang="en-US" sz="1108"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bwMode="auto">
          <a:xfrm>
            <a:off x="182369" y="5679071"/>
            <a:ext cx="2794355" cy="242693"/>
          </a:xfrm>
          <a:prstGeom prst="rect">
            <a:avLst/>
          </a:prstGeom>
          <a:ln w="6350"/>
        </p:spPr>
        <p:style>
          <a:lnRef idx="2">
            <a:schemeClr val="accent2"/>
          </a:lnRef>
          <a:fillRef idx="1">
            <a:schemeClr val="lt1"/>
          </a:fillRef>
          <a:effectRef idx="0">
            <a:schemeClr val="accent2"/>
          </a:effectRef>
          <a:fontRef idx="minor">
            <a:schemeClr val="dk1"/>
          </a:fontRef>
        </p:style>
        <p:txBody>
          <a:bodyPr wrap="none" tIns="66462" bIns="33231" anchor="ctr">
            <a:spAutoFit/>
          </a:bodyPr>
          <a:lstStyle/>
          <a:p>
            <a:pPr>
              <a:defRPr/>
            </a:pPr>
            <a:r>
              <a:rPr lang="ja-JP" altLang="en-US" sz="923"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地域福祉の担い手団体に対する「プロボノ」支援</a:t>
            </a:r>
          </a:p>
        </p:txBody>
      </p:sp>
      <p:sp>
        <p:nvSpPr>
          <p:cNvPr id="102428" name="テキスト ボックス 6"/>
          <p:cNvSpPr txBox="1">
            <a:spLocks noChangeArrowheads="1"/>
          </p:cNvSpPr>
          <p:nvPr/>
        </p:nvSpPr>
        <p:spPr bwMode="auto">
          <a:xfrm>
            <a:off x="134815" y="5901105"/>
            <a:ext cx="3720890" cy="6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tabLst>
                <a:tab pos="395288" algn="l"/>
                <a:tab pos="1787525" algn="l"/>
              </a:tabLst>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tabLst>
                <a:tab pos="395288" algn="l"/>
                <a:tab pos="1787525" algn="l"/>
              </a:tabLst>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tabLst>
                <a:tab pos="395288" algn="l"/>
                <a:tab pos="1787525" algn="l"/>
              </a:tabLst>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tabLst>
                <a:tab pos="395288" algn="l"/>
                <a:tab pos="1787525" algn="l"/>
              </a:tabLst>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tabLst>
                <a:tab pos="395288" algn="l"/>
                <a:tab pos="1787525" algn="l"/>
              </a:tabLst>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tabLst>
                <a:tab pos="395288" algn="l"/>
                <a:tab pos="1787525" algn="l"/>
              </a:tabLst>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tabLst>
                <a:tab pos="395288" algn="l"/>
                <a:tab pos="1787525" algn="l"/>
              </a:tabLst>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tabLst>
                <a:tab pos="395288" algn="l"/>
                <a:tab pos="1787525" algn="l"/>
              </a:tabLst>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tabLst>
                <a:tab pos="395288" algn="l"/>
                <a:tab pos="1787525" algn="l"/>
              </a:tabLst>
              <a:defRPr kumimoji="1" sz="2000">
                <a:solidFill>
                  <a:schemeClr val="tx1"/>
                </a:solidFill>
                <a:latin typeface="Calibri" pitchFamily="34" charset="0"/>
                <a:ea typeface="ＭＳ Ｐゴシック" pitchFamily="50" charset="-128"/>
              </a:defRPr>
            </a:lvl9pPr>
          </a:lstStyle>
          <a:p>
            <a:pPr eaLnBrk="1" fontAlgn="base" hangingPunct="1">
              <a:spcBef>
                <a:spcPct val="0"/>
              </a:spcBef>
              <a:spcAft>
                <a:spcPct val="0"/>
              </a:spcAft>
              <a:buFontTx/>
              <a:buNone/>
            </a:pPr>
            <a:r>
              <a:rPr lang="ja-JP" altLang="en-US" sz="923" dirty="0">
                <a:solidFill>
                  <a:srgbClr val="000000"/>
                </a:solidFill>
                <a:latin typeface="メイリオ" pitchFamily="50" charset="-128"/>
                <a:ea typeface="メイリオ" pitchFamily="50" charset="-128"/>
                <a:cs typeface="メイリオ" pitchFamily="50" charset="-128"/>
              </a:rPr>
              <a:t>＜例＞</a:t>
            </a:r>
            <a:r>
              <a:rPr lang="en-US" altLang="ja-JP" sz="923" dirty="0">
                <a:solidFill>
                  <a:srgbClr val="000000"/>
                </a:solidFill>
                <a:latin typeface="メイリオ" pitchFamily="50" charset="-128"/>
                <a:ea typeface="メイリオ" pitchFamily="50" charset="-128"/>
                <a:cs typeface="メイリオ" pitchFamily="50" charset="-128"/>
              </a:rPr>
              <a:t>	</a:t>
            </a:r>
            <a:r>
              <a:rPr lang="ja-JP" altLang="en-US" sz="923" dirty="0">
                <a:solidFill>
                  <a:srgbClr val="000000"/>
                </a:solidFill>
                <a:latin typeface="メイリオ" pitchFamily="50" charset="-128"/>
                <a:ea typeface="メイリオ" pitchFamily="50" charset="-128"/>
                <a:cs typeface="メイリオ" pitchFamily="50" charset="-128"/>
              </a:rPr>
              <a:t>●情報発信基盤の強化</a:t>
            </a:r>
            <a:r>
              <a:rPr lang="en-US" altLang="ja-JP" sz="923" dirty="0">
                <a:solidFill>
                  <a:srgbClr val="000000"/>
                </a:solidFill>
                <a:latin typeface="メイリオ" pitchFamily="50" charset="-128"/>
                <a:ea typeface="メイリオ" pitchFamily="50" charset="-128"/>
                <a:cs typeface="メイリオ" pitchFamily="50" charset="-128"/>
              </a:rPr>
              <a:t>	</a:t>
            </a:r>
            <a:r>
              <a:rPr lang="ja-JP" altLang="en-US" sz="923" dirty="0">
                <a:solidFill>
                  <a:srgbClr val="000000"/>
                </a:solidFill>
                <a:latin typeface="メイリオ" pitchFamily="50" charset="-128"/>
                <a:ea typeface="メイリオ" pitchFamily="50" charset="-128"/>
                <a:cs typeface="メイリオ" pitchFamily="50" charset="-128"/>
              </a:rPr>
              <a:t>◂◂◂　ウェブサイト作成</a:t>
            </a:r>
            <a:endParaRPr lang="en-US" altLang="ja-JP" sz="923" dirty="0">
              <a:solidFill>
                <a:srgbClr val="000000"/>
              </a:solidFill>
              <a:latin typeface="メイリオ" pitchFamily="50" charset="-128"/>
              <a:ea typeface="メイリオ" pitchFamily="50" charset="-128"/>
              <a:cs typeface="メイリオ" pitchFamily="50" charset="-128"/>
            </a:endParaRPr>
          </a:p>
          <a:p>
            <a:pPr eaLnBrk="1" fontAlgn="base" hangingPunct="1">
              <a:spcBef>
                <a:spcPct val="0"/>
              </a:spcBef>
              <a:spcAft>
                <a:spcPct val="0"/>
              </a:spcAft>
              <a:buFontTx/>
              <a:buNone/>
            </a:pPr>
            <a:r>
              <a:rPr lang="en-US" altLang="ja-JP" sz="923" dirty="0">
                <a:solidFill>
                  <a:srgbClr val="000000"/>
                </a:solidFill>
                <a:latin typeface="メイリオ" pitchFamily="50" charset="-128"/>
                <a:ea typeface="メイリオ" pitchFamily="50" charset="-128"/>
                <a:cs typeface="メイリオ" pitchFamily="50" charset="-128"/>
              </a:rPr>
              <a:t>	</a:t>
            </a:r>
            <a:r>
              <a:rPr lang="ja-JP" altLang="en-US" sz="923" dirty="0">
                <a:solidFill>
                  <a:srgbClr val="000000"/>
                </a:solidFill>
                <a:latin typeface="メイリオ" pitchFamily="50" charset="-128"/>
                <a:ea typeface="メイリオ" pitchFamily="50" charset="-128"/>
                <a:cs typeface="メイリオ" pitchFamily="50" charset="-128"/>
              </a:rPr>
              <a:t>●資金調達力の強化</a:t>
            </a:r>
            <a:r>
              <a:rPr lang="en-US" altLang="ja-JP" sz="923" dirty="0">
                <a:solidFill>
                  <a:srgbClr val="000000"/>
                </a:solidFill>
                <a:latin typeface="メイリオ" pitchFamily="50" charset="-128"/>
                <a:ea typeface="メイリオ" pitchFamily="50" charset="-128"/>
                <a:cs typeface="メイリオ" pitchFamily="50" charset="-128"/>
              </a:rPr>
              <a:t>	</a:t>
            </a:r>
            <a:r>
              <a:rPr lang="ja-JP" altLang="en-US" sz="923" dirty="0">
                <a:solidFill>
                  <a:srgbClr val="000000"/>
                </a:solidFill>
                <a:latin typeface="メイリオ" pitchFamily="50" charset="-128"/>
                <a:ea typeface="メイリオ" pitchFamily="50" charset="-128"/>
                <a:cs typeface="メイリオ" pitchFamily="50" charset="-128"/>
              </a:rPr>
              <a:t>◂◂◂　営業資料作成</a:t>
            </a:r>
            <a:endParaRPr lang="en-US" altLang="ja-JP" sz="923" dirty="0">
              <a:solidFill>
                <a:srgbClr val="000000"/>
              </a:solidFill>
              <a:latin typeface="メイリオ" pitchFamily="50" charset="-128"/>
              <a:ea typeface="メイリオ" pitchFamily="50" charset="-128"/>
              <a:cs typeface="メイリオ" pitchFamily="50" charset="-128"/>
            </a:endParaRPr>
          </a:p>
          <a:p>
            <a:pPr eaLnBrk="1" fontAlgn="base" hangingPunct="1">
              <a:spcBef>
                <a:spcPct val="0"/>
              </a:spcBef>
              <a:spcAft>
                <a:spcPct val="0"/>
              </a:spcAft>
              <a:buFontTx/>
              <a:buNone/>
            </a:pPr>
            <a:r>
              <a:rPr lang="en-US" altLang="ja-JP" sz="923" dirty="0">
                <a:solidFill>
                  <a:srgbClr val="000000"/>
                </a:solidFill>
                <a:latin typeface="メイリオ" pitchFamily="50" charset="-128"/>
                <a:ea typeface="メイリオ" pitchFamily="50" charset="-128"/>
                <a:cs typeface="メイリオ" pitchFamily="50" charset="-128"/>
              </a:rPr>
              <a:t>	</a:t>
            </a:r>
            <a:r>
              <a:rPr lang="ja-JP" altLang="en-US" sz="923" dirty="0">
                <a:solidFill>
                  <a:srgbClr val="000000"/>
                </a:solidFill>
                <a:latin typeface="メイリオ" pitchFamily="50" charset="-128"/>
                <a:ea typeface="メイリオ" pitchFamily="50" charset="-128"/>
                <a:cs typeface="メイリオ" pitchFamily="50" charset="-128"/>
              </a:rPr>
              <a:t>●業務改善・効率化　</a:t>
            </a:r>
            <a:r>
              <a:rPr lang="en-US" altLang="ja-JP" sz="923" dirty="0">
                <a:solidFill>
                  <a:srgbClr val="000000"/>
                </a:solidFill>
                <a:latin typeface="メイリオ" pitchFamily="50" charset="-128"/>
                <a:ea typeface="メイリオ" pitchFamily="50" charset="-128"/>
                <a:cs typeface="メイリオ" pitchFamily="50" charset="-128"/>
              </a:rPr>
              <a:t>	</a:t>
            </a:r>
            <a:r>
              <a:rPr lang="ja-JP" altLang="en-US" sz="923" dirty="0">
                <a:solidFill>
                  <a:srgbClr val="000000"/>
                </a:solidFill>
                <a:latin typeface="メイリオ" pitchFamily="50" charset="-128"/>
                <a:ea typeface="メイリオ" pitchFamily="50" charset="-128"/>
                <a:cs typeface="メイリオ" pitchFamily="50" charset="-128"/>
              </a:rPr>
              <a:t>◂◂◂　運営マニュアル作成</a:t>
            </a:r>
            <a:endParaRPr lang="en-US" altLang="ja-JP" sz="923" dirty="0">
              <a:solidFill>
                <a:srgbClr val="000000"/>
              </a:solidFill>
              <a:latin typeface="メイリオ" pitchFamily="50" charset="-128"/>
              <a:ea typeface="メイリオ" pitchFamily="50" charset="-128"/>
              <a:cs typeface="メイリオ" pitchFamily="50" charset="-128"/>
            </a:endParaRPr>
          </a:p>
          <a:p>
            <a:pPr eaLnBrk="1" fontAlgn="base" hangingPunct="1">
              <a:spcBef>
                <a:spcPct val="0"/>
              </a:spcBef>
              <a:spcAft>
                <a:spcPct val="0"/>
              </a:spcAft>
              <a:buFontTx/>
              <a:buNone/>
            </a:pPr>
            <a:r>
              <a:rPr lang="en-US" altLang="ja-JP" sz="923" dirty="0">
                <a:solidFill>
                  <a:srgbClr val="000000"/>
                </a:solidFill>
                <a:latin typeface="メイリオ" pitchFamily="50" charset="-128"/>
                <a:ea typeface="メイリオ" pitchFamily="50" charset="-128"/>
                <a:cs typeface="メイリオ" pitchFamily="50" charset="-128"/>
              </a:rPr>
              <a:t>	</a:t>
            </a:r>
            <a:r>
              <a:rPr lang="ja-JP" altLang="en-US" sz="923" dirty="0">
                <a:solidFill>
                  <a:srgbClr val="000000"/>
                </a:solidFill>
                <a:latin typeface="メイリオ" pitchFamily="50" charset="-128"/>
                <a:ea typeface="メイリオ" pitchFamily="50" charset="-128"/>
                <a:cs typeface="メイリオ" pitchFamily="50" charset="-128"/>
              </a:rPr>
              <a:t>●事業戦略の策定</a:t>
            </a:r>
            <a:r>
              <a:rPr lang="en-US" altLang="ja-JP" sz="923" dirty="0">
                <a:solidFill>
                  <a:srgbClr val="000000"/>
                </a:solidFill>
                <a:latin typeface="メイリオ" pitchFamily="50" charset="-128"/>
                <a:ea typeface="メイリオ" pitchFamily="50" charset="-128"/>
                <a:cs typeface="メイリオ" pitchFamily="50" charset="-128"/>
              </a:rPr>
              <a:t>	</a:t>
            </a:r>
            <a:r>
              <a:rPr lang="ja-JP" altLang="en-US" sz="923" dirty="0">
                <a:solidFill>
                  <a:srgbClr val="000000"/>
                </a:solidFill>
                <a:latin typeface="メイリオ" pitchFamily="50" charset="-128"/>
                <a:ea typeface="メイリオ" pitchFamily="50" charset="-128"/>
                <a:cs typeface="メイリオ" pitchFamily="50" charset="-128"/>
              </a:rPr>
              <a:t>◂◂◂　マーケティング基礎調査</a:t>
            </a:r>
          </a:p>
        </p:txBody>
      </p:sp>
      <p:sp>
        <p:nvSpPr>
          <p:cNvPr id="56" name="正方形/長方形 55"/>
          <p:cNvSpPr/>
          <p:nvPr/>
        </p:nvSpPr>
        <p:spPr bwMode="auto">
          <a:xfrm>
            <a:off x="182369" y="5063590"/>
            <a:ext cx="2634102" cy="242693"/>
          </a:xfrm>
          <a:prstGeom prst="rect">
            <a:avLst/>
          </a:prstGeom>
          <a:ln w="6350"/>
        </p:spPr>
        <p:style>
          <a:lnRef idx="2">
            <a:schemeClr val="accent2"/>
          </a:lnRef>
          <a:fillRef idx="1">
            <a:schemeClr val="lt1"/>
          </a:fillRef>
          <a:effectRef idx="0">
            <a:schemeClr val="accent2"/>
          </a:effectRef>
          <a:fontRef idx="minor">
            <a:schemeClr val="dk1"/>
          </a:fontRef>
        </p:style>
        <p:txBody>
          <a:bodyPr wrap="square" tIns="66462" bIns="33231" anchor="ctr">
            <a:spAutoFit/>
          </a:bodyPr>
          <a:lstStyle/>
          <a:p>
            <a:pPr>
              <a:defRPr/>
            </a:pPr>
            <a:r>
              <a:rPr lang="ja-JP" altLang="en-US" sz="923"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区市町村等を対象としたセミナー・伴走支援</a:t>
            </a:r>
          </a:p>
        </p:txBody>
      </p:sp>
      <p:sp>
        <p:nvSpPr>
          <p:cNvPr id="102430" name="テキスト ボックス 56"/>
          <p:cNvSpPr txBox="1">
            <a:spLocks noChangeArrowheads="1"/>
          </p:cNvSpPr>
          <p:nvPr/>
        </p:nvSpPr>
        <p:spPr bwMode="auto">
          <a:xfrm>
            <a:off x="146538" y="5291691"/>
            <a:ext cx="2514600" cy="37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tabLst>
                <a:tab pos="447675" algn="l"/>
                <a:tab pos="1881188" algn="l"/>
              </a:tabLst>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tabLst>
                <a:tab pos="447675" algn="l"/>
                <a:tab pos="1881188" algn="l"/>
              </a:tabLst>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tabLst>
                <a:tab pos="447675" algn="l"/>
                <a:tab pos="1881188" algn="l"/>
              </a:tabLst>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tabLst>
                <a:tab pos="447675" algn="l"/>
                <a:tab pos="1881188" algn="l"/>
              </a:tabLst>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tabLst>
                <a:tab pos="447675" algn="l"/>
                <a:tab pos="1881188" algn="l"/>
              </a:tabLst>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tabLst>
                <a:tab pos="447675" algn="l"/>
                <a:tab pos="1881188" algn="l"/>
              </a:tabLst>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tabLst>
                <a:tab pos="447675" algn="l"/>
                <a:tab pos="1881188" algn="l"/>
              </a:tabLst>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tabLst>
                <a:tab pos="447675" algn="l"/>
                <a:tab pos="1881188" algn="l"/>
              </a:tabLst>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tabLst>
                <a:tab pos="447675" algn="l"/>
                <a:tab pos="1881188" algn="l"/>
              </a:tabLst>
              <a:defRPr kumimoji="1" sz="2000">
                <a:solidFill>
                  <a:schemeClr val="tx1"/>
                </a:solidFill>
                <a:latin typeface="Calibri" pitchFamily="34" charset="0"/>
                <a:ea typeface="ＭＳ Ｐゴシック" pitchFamily="50" charset="-128"/>
              </a:defRPr>
            </a:lvl9pPr>
          </a:lstStyle>
          <a:p>
            <a:pPr eaLnBrk="1" fontAlgn="base" hangingPunct="1">
              <a:spcBef>
                <a:spcPct val="0"/>
              </a:spcBef>
              <a:spcAft>
                <a:spcPct val="0"/>
              </a:spcAft>
              <a:buFontTx/>
              <a:buNone/>
            </a:pPr>
            <a:r>
              <a:rPr lang="ja-JP" altLang="en-US" sz="923" dirty="0">
                <a:solidFill>
                  <a:srgbClr val="000000"/>
                </a:solidFill>
                <a:latin typeface="メイリオ" pitchFamily="50" charset="-128"/>
                <a:ea typeface="メイリオ" pitchFamily="50" charset="-128"/>
                <a:cs typeface="メイリオ" pitchFamily="50" charset="-128"/>
              </a:rPr>
              <a:t>地域活動団体や新たな担い手を地域課題解決のためにコーディネートする取組を支援</a:t>
            </a:r>
          </a:p>
        </p:txBody>
      </p:sp>
      <p:sp>
        <p:nvSpPr>
          <p:cNvPr id="9" name="角丸四角形 8"/>
          <p:cNvSpPr/>
          <p:nvPr/>
        </p:nvSpPr>
        <p:spPr>
          <a:xfrm>
            <a:off x="241789" y="4827495"/>
            <a:ext cx="2448657" cy="165588"/>
          </a:xfrm>
          <a:prstGeom prst="roundRect">
            <a:avLst>
              <a:gd name="adj" fmla="val 50000"/>
            </a:avLst>
          </a:prstGeom>
        </p:spPr>
        <p:style>
          <a:lnRef idx="2">
            <a:schemeClr val="accent2">
              <a:shade val="50000"/>
            </a:schemeClr>
          </a:lnRef>
          <a:fillRef idx="1">
            <a:schemeClr val="accent2"/>
          </a:fillRef>
          <a:effectRef idx="0">
            <a:schemeClr val="accent2"/>
          </a:effectRef>
          <a:fontRef idx="minor">
            <a:schemeClr val="lt1"/>
          </a:fontRef>
        </p:style>
        <p:txBody>
          <a:bodyPr bIns="0" anchor="ctr" anchorCtr="1"/>
          <a:lstStyle/>
          <a:p>
            <a:pPr algn="ctr">
              <a:defRPr/>
            </a:pPr>
            <a:r>
              <a:rPr lang="ja-JP" altLang="en-US" sz="1108"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東京ホームタウンプロジェクト</a:t>
            </a:r>
          </a:p>
        </p:txBody>
      </p:sp>
      <p:sp>
        <p:nvSpPr>
          <p:cNvPr id="59" name="角丸四角形 58"/>
          <p:cNvSpPr/>
          <p:nvPr/>
        </p:nvSpPr>
        <p:spPr>
          <a:xfrm>
            <a:off x="3431931" y="4933168"/>
            <a:ext cx="1217735" cy="165588"/>
          </a:xfrm>
          <a:prstGeom prst="roundRect">
            <a:avLst>
              <a:gd name="adj" fmla="val 50000"/>
            </a:avLst>
          </a:prstGeom>
        </p:spPr>
        <p:style>
          <a:lnRef idx="2">
            <a:schemeClr val="accent5">
              <a:shade val="50000"/>
            </a:schemeClr>
          </a:lnRef>
          <a:fillRef idx="1">
            <a:schemeClr val="accent5"/>
          </a:fillRef>
          <a:effectRef idx="0">
            <a:schemeClr val="accent5"/>
          </a:effectRef>
          <a:fontRef idx="minor">
            <a:schemeClr val="lt1"/>
          </a:fontRef>
        </p:style>
        <p:txBody>
          <a:bodyPr bIns="0" anchor="ctr" anchorCtr="1"/>
          <a:lstStyle/>
          <a:p>
            <a:pPr algn="ctr">
              <a:defRPr/>
            </a:pPr>
            <a:r>
              <a:rPr lang="ja-JP" altLang="en-US" sz="10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区市町村</a:t>
            </a:r>
            <a:endParaRPr lang="en-US" altLang="ja-JP" sz="10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角丸四角形 59"/>
          <p:cNvSpPr/>
          <p:nvPr/>
        </p:nvSpPr>
        <p:spPr>
          <a:xfrm>
            <a:off x="6257193" y="5894768"/>
            <a:ext cx="1720362" cy="165589"/>
          </a:xfrm>
          <a:prstGeom prst="roundRect">
            <a:avLst>
              <a:gd name="adj" fmla="val 50000"/>
            </a:avLst>
          </a:prstGeom>
        </p:spPr>
        <p:style>
          <a:lnRef idx="2">
            <a:schemeClr val="accent3">
              <a:shade val="50000"/>
            </a:schemeClr>
          </a:lnRef>
          <a:fillRef idx="1">
            <a:schemeClr val="accent3"/>
          </a:fillRef>
          <a:effectRef idx="0">
            <a:schemeClr val="accent3"/>
          </a:effectRef>
          <a:fontRef idx="minor">
            <a:schemeClr val="lt1"/>
          </a:fontRef>
        </p:style>
        <p:txBody>
          <a:bodyPr bIns="0" anchor="ctr" anchorCtr="1"/>
          <a:lstStyle/>
          <a:p>
            <a:pPr algn="ctr">
              <a:defRPr/>
            </a:pPr>
            <a:r>
              <a:rPr lang="ja-JP" altLang="en-US" sz="969"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地域福祉の担い手団体</a:t>
            </a:r>
          </a:p>
        </p:txBody>
      </p:sp>
      <p:pic>
        <p:nvPicPr>
          <p:cNvPr id="102434" name="Picture 3" descr="C:\Users\T0497932\AppData\Local\Microsoft\Windows\Temporary Internet Files\Content.Outlook\739OP4WY\IMG_058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4412" y="5715000"/>
            <a:ext cx="959826" cy="754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descr="D:\まちだ\イラスト\IMG_0589.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453" b="-453"/>
          <a:stretch/>
        </p:blipFill>
        <p:spPr bwMode="auto">
          <a:xfrm>
            <a:off x="8095279" y="5740744"/>
            <a:ext cx="713871" cy="540254"/>
          </a:xfrm>
          <a:prstGeom prst="rect">
            <a:avLst/>
          </a:prstGeom>
          <a:solidFill>
            <a:schemeClr val="bg1"/>
          </a:solidFill>
          <a:effectLst>
            <a:softEdge rad="31750"/>
          </a:effectLst>
        </p:spPr>
      </p:pic>
      <p:sp>
        <p:nvSpPr>
          <p:cNvPr id="39" name="テキスト ボックス 38"/>
          <p:cNvSpPr txBox="1"/>
          <p:nvPr/>
        </p:nvSpPr>
        <p:spPr>
          <a:xfrm>
            <a:off x="3621668" y="784860"/>
            <a:ext cx="365601" cy="731077"/>
          </a:xfrm>
          <a:prstGeom prst="roundRect">
            <a:avLst>
              <a:gd name="adj" fmla="val 33699"/>
            </a:avLst>
          </a:prstGeom>
        </p:spPr>
        <p:style>
          <a:lnRef idx="2">
            <a:schemeClr val="accent6">
              <a:shade val="50000"/>
            </a:schemeClr>
          </a:lnRef>
          <a:fillRef idx="1">
            <a:schemeClr val="accent6"/>
          </a:fillRef>
          <a:effectRef idx="0">
            <a:schemeClr val="accent6"/>
          </a:effectRef>
          <a:fontRef idx="minor">
            <a:schemeClr val="lt1"/>
          </a:fontRef>
        </p:style>
        <p:txBody>
          <a:bodyPr vert="eaVert" lIns="33231" tIns="0" rIns="33231" bIns="0" anchor="ctr">
            <a:spAutoFit/>
          </a:bodyPr>
          <a:lstStyle/>
          <a:p>
            <a:pPr algn="ctr">
              <a:defRPr/>
            </a:pPr>
            <a:r>
              <a:rPr lang="ja-JP" altLang="en-US" sz="1477"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目  的</a:t>
            </a:r>
          </a:p>
        </p:txBody>
      </p:sp>
      <p:sp>
        <p:nvSpPr>
          <p:cNvPr id="47" name="正方形/長方形 46"/>
          <p:cNvSpPr/>
          <p:nvPr/>
        </p:nvSpPr>
        <p:spPr>
          <a:xfrm>
            <a:off x="10259" y="15241"/>
            <a:ext cx="9117623" cy="641092"/>
          </a:xfrm>
          <a:prstGeom prst="rect">
            <a:avLst/>
          </a:prstGeom>
          <a:solidFill>
            <a:srgbClr val="FFF0E1"/>
          </a:solidFill>
          <a:ln w="38100">
            <a:solidFill>
              <a:srgbClr val="FF7575"/>
            </a:solidFill>
          </a:ln>
        </p:spPr>
        <p:style>
          <a:lnRef idx="2">
            <a:schemeClr val="accent1">
              <a:shade val="50000"/>
            </a:schemeClr>
          </a:lnRef>
          <a:fillRef idx="1">
            <a:schemeClr val="accent1"/>
          </a:fillRef>
          <a:effectRef idx="0">
            <a:schemeClr val="accent1"/>
          </a:effectRef>
          <a:fontRef idx="minor">
            <a:schemeClr val="lt1"/>
          </a:fontRef>
        </p:style>
        <p:txBody>
          <a:bodyPr tIns="66462" bIns="0" anchor="ctr"/>
          <a:lstStyle/>
          <a:p>
            <a:pPr algn="ctr">
              <a:defRPr/>
            </a:pPr>
            <a:r>
              <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令和２年度　東京ホームタウンプロジェクト　</a:t>
            </a:r>
            <a:r>
              <a:rPr lang="ja-JP" altLang="en-US" sz="2000" b="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事業概要</a:t>
            </a:r>
            <a:endParaRPr lang="en-US" altLang="ja-JP"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439" name="Picture 5" descr="D:\まちだ\イラスト\IMG_0590.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27707" y="4820333"/>
            <a:ext cx="844062" cy="63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p:cNvSpPr txBox="1"/>
          <p:nvPr/>
        </p:nvSpPr>
        <p:spPr>
          <a:xfrm>
            <a:off x="191966" y="1523601"/>
            <a:ext cx="731226" cy="323933"/>
          </a:xfrm>
          <a:prstGeom prst="roundRect">
            <a:avLst>
              <a:gd name="adj" fmla="val 33699"/>
            </a:avLst>
          </a:prstGeom>
        </p:spPr>
        <p:style>
          <a:lnRef idx="2">
            <a:schemeClr val="accent6">
              <a:shade val="50000"/>
            </a:schemeClr>
          </a:lnRef>
          <a:fillRef idx="1">
            <a:schemeClr val="accent6"/>
          </a:fillRef>
          <a:effectRef idx="0">
            <a:schemeClr val="accent6"/>
          </a:effectRef>
          <a:fontRef idx="minor">
            <a:schemeClr val="lt1"/>
          </a:fontRef>
        </p:style>
        <p:txBody>
          <a:bodyPr lIns="33231" tIns="33231" rIns="33231" bIns="0" anchor="ctr">
            <a:spAutoFit/>
          </a:bodyPr>
          <a:lstStyle/>
          <a:p>
            <a:pPr algn="ctr">
              <a:defRPr/>
            </a:pPr>
            <a:r>
              <a:rPr lang="ja-JP" altLang="en-US" sz="1477"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取 組</a:t>
            </a:r>
          </a:p>
        </p:txBody>
      </p:sp>
      <p:sp>
        <p:nvSpPr>
          <p:cNvPr id="43" name="スライド番号プレースホルダー 1"/>
          <p:cNvSpPr txBox="1">
            <a:spLocks/>
          </p:cNvSpPr>
          <p:nvPr/>
        </p:nvSpPr>
        <p:spPr>
          <a:xfrm>
            <a:off x="7046912" y="6524007"/>
            <a:ext cx="2133600" cy="337038"/>
          </a:xfrm>
          <a:prstGeom prst="rect">
            <a:avLst/>
          </a:prstGeom>
        </p:spPr>
        <p:txBody>
          <a:bodyPr vert="horz" lIns="84368" tIns="42186" rIns="84368" bIns="42186" rtlCol="0" anchor="ctr"/>
          <a:lstStyle>
            <a:defPPr>
              <a:defRPr lang="ja-JP"/>
            </a:defPPr>
            <a:lvl1pPr marL="0" algn="r" defTabSz="1279742" rtl="0" eaLnBrk="1" latinLnBrk="0" hangingPunct="1">
              <a:defRPr kumimoji="1" sz="1700" kern="1200">
                <a:solidFill>
                  <a:schemeClr val="tx1">
                    <a:tint val="75000"/>
                  </a:schemeClr>
                </a:solidFill>
                <a:latin typeface="+mn-lt"/>
                <a:ea typeface="+mn-ea"/>
                <a:cs typeface="+mn-cs"/>
              </a:defRPr>
            </a:lvl1pPr>
            <a:lvl2pPr marL="639871" algn="l" defTabSz="1279742" rtl="0" eaLnBrk="1" latinLnBrk="0" hangingPunct="1">
              <a:defRPr kumimoji="1" sz="2500" kern="1200">
                <a:solidFill>
                  <a:schemeClr val="tx1"/>
                </a:solidFill>
                <a:latin typeface="+mn-lt"/>
                <a:ea typeface="+mn-ea"/>
                <a:cs typeface="+mn-cs"/>
              </a:defRPr>
            </a:lvl2pPr>
            <a:lvl3pPr marL="1279742" algn="l" defTabSz="1279742" rtl="0" eaLnBrk="1" latinLnBrk="0" hangingPunct="1">
              <a:defRPr kumimoji="1" sz="2500" kern="1200">
                <a:solidFill>
                  <a:schemeClr val="tx1"/>
                </a:solidFill>
                <a:latin typeface="+mn-lt"/>
                <a:ea typeface="+mn-ea"/>
                <a:cs typeface="+mn-cs"/>
              </a:defRPr>
            </a:lvl3pPr>
            <a:lvl4pPr marL="1919611" algn="l" defTabSz="1279742" rtl="0" eaLnBrk="1" latinLnBrk="0" hangingPunct="1">
              <a:defRPr kumimoji="1" sz="2500" kern="1200">
                <a:solidFill>
                  <a:schemeClr val="tx1"/>
                </a:solidFill>
                <a:latin typeface="+mn-lt"/>
                <a:ea typeface="+mn-ea"/>
                <a:cs typeface="+mn-cs"/>
              </a:defRPr>
            </a:lvl4pPr>
            <a:lvl5pPr marL="2559484" algn="l" defTabSz="1279742" rtl="0" eaLnBrk="1" latinLnBrk="0" hangingPunct="1">
              <a:defRPr kumimoji="1" sz="2500" kern="1200">
                <a:solidFill>
                  <a:schemeClr val="tx1"/>
                </a:solidFill>
                <a:latin typeface="+mn-lt"/>
                <a:ea typeface="+mn-ea"/>
                <a:cs typeface="+mn-cs"/>
              </a:defRPr>
            </a:lvl5pPr>
            <a:lvl6pPr marL="3199355" algn="l" defTabSz="1279742" rtl="0" eaLnBrk="1" latinLnBrk="0" hangingPunct="1">
              <a:defRPr kumimoji="1" sz="2500" kern="1200">
                <a:solidFill>
                  <a:schemeClr val="tx1"/>
                </a:solidFill>
                <a:latin typeface="+mn-lt"/>
                <a:ea typeface="+mn-ea"/>
                <a:cs typeface="+mn-cs"/>
              </a:defRPr>
            </a:lvl6pPr>
            <a:lvl7pPr marL="3839228" algn="l" defTabSz="1279742" rtl="0" eaLnBrk="1" latinLnBrk="0" hangingPunct="1">
              <a:defRPr kumimoji="1" sz="2500" kern="1200">
                <a:solidFill>
                  <a:schemeClr val="tx1"/>
                </a:solidFill>
                <a:latin typeface="+mn-lt"/>
                <a:ea typeface="+mn-ea"/>
                <a:cs typeface="+mn-cs"/>
              </a:defRPr>
            </a:lvl7pPr>
            <a:lvl8pPr marL="4479099" algn="l" defTabSz="1279742" rtl="0" eaLnBrk="1" latinLnBrk="0" hangingPunct="1">
              <a:defRPr kumimoji="1" sz="2500" kern="1200">
                <a:solidFill>
                  <a:schemeClr val="tx1"/>
                </a:solidFill>
                <a:latin typeface="+mn-lt"/>
                <a:ea typeface="+mn-ea"/>
                <a:cs typeface="+mn-cs"/>
              </a:defRPr>
            </a:lvl8pPr>
            <a:lvl9pPr marL="5118968" algn="l" defTabSz="1279742" rtl="0" eaLnBrk="1" latinLnBrk="0" hangingPunct="1">
              <a:defRPr kumimoji="1" sz="2500" kern="1200">
                <a:solidFill>
                  <a:schemeClr val="tx1"/>
                </a:solidFill>
                <a:latin typeface="+mn-lt"/>
                <a:ea typeface="+mn-ea"/>
                <a:cs typeface="+mn-cs"/>
              </a:defRPr>
            </a:lvl9pPr>
          </a:lstStyle>
          <a:p>
            <a:fld id="{54CC4B1C-EC84-4ED6-A256-42E175367583}" type="slidenum">
              <a:rPr lang="ja-JP" altLang="en-US" sz="1662">
                <a:solidFill>
                  <a:schemeClr val="tx1"/>
                </a:solidFill>
              </a:rPr>
              <a:pPr/>
              <a:t>0</a:t>
            </a:fld>
            <a:endParaRPr lang="ja-JP" altLang="en-US" sz="1662" dirty="0">
              <a:solidFill>
                <a:schemeClr val="tx1"/>
              </a:solidFill>
            </a:endParaRPr>
          </a:p>
        </p:txBody>
      </p:sp>
    </p:spTree>
    <p:extLst>
      <p:ext uri="{BB962C8B-B14F-4D97-AF65-F5344CB8AC3E}">
        <p14:creationId xmlns:p14="http://schemas.microsoft.com/office/powerpoint/2010/main" val="2665916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noFill/>
        </a:ln>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defRPr kumimoji="1"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kumimoji="1" sz="1000" dirty="0" smtClean="0">
            <a:latin typeface="メイリオ" pitchFamily="50" charset="-128"/>
            <a:ea typeface="メイリオ"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13917</TotalTime>
  <Words>627</Words>
  <Application>Microsoft Office PowerPoint</Application>
  <PresentationFormat>画面に合わせる (4:3)</PresentationFormat>
  <Paragraphs>51</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HGPｺﾞｼｯｸM</vt:lpstr>
      <vt:lpstr>ＭＳ Ｐゴシック</vt:lpstr>
      <vt:lpstr>メイリオ</vt:lpstr>
      <vt:lpstr>Arial</vt:lpstr>
      <vt:lpstr>Calibri</vt:lpstr>
      <vt:lpstr>Wingdings</vt:lpstr>
      <vt:lpstr>PPTtemplate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町田　直樹</dc:creator>
  <cp:lastModifiedBy>東京都
</cp:lastModifiedBy>
  <cp:revision>1112</cp:revision>
  <cp:lastPrinted>2019-10-09T04:02:19Z</cp:lastPrinted>
  <dcterms:created xsi:type="dcterms:W3CDTF">2013-10-13T14:34:05Z</dcterms:created>
  <dcterms:modified xsi:type="dcterms:W3CDTF">2020-09-29T02:43:13Z</dcterms:modified>
</cp:coreProperties>
</file>